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4"/>
  </p:notesMasterIdLst>
  <p:sldIdLst>
    <p:sldId id="256" r:id="rId3"/>
    <p:sldId id="257" r:id="rId4"/>
    <p:sldId id="259" r:id="rId5"/>
    <p:sldId id="260" r:id="rId6"/>
    <p:sldId id="261" r:id="rId7"/>
    <p:sldId id="258" r:id="rId8"/>
    <p:sldId id="277" r:id="rId9"/>
    <p:sldId id="263" r:id="rId10"/>
    <p:sldId id="264" r:id="rId11"/>
    <p:sldId id="265" r:id="rId12"/>
    <p:sldId id="266" r:id="rId13"/>
    <p:sldId id="267" r:id="rId14"/>
    <p:sldId id="268" r:id="rId15"/>
    <p:sldId id="269" r:id="rId16"/>
    <p:sldId id="270" r:id="rId17"/>
    <p:sldId id="271" r:id="rId18"/>
    <p:sldId id="272" r:id="rId19"/>
    <p:sldId id="273" r:id="rId20"/>
    <p:sldId id="278" r:id="rId21"/>
    <p:sldId id="279"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3A5A"/>
    <a:srgbClr val="C42033"/>
    <a:srgbClr val="CBCA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15"/>
    <p:restoredTop sz="94694"/>
  </p:normalViewPr>
  <p:slideViewPr>
    <p:cSldViewPr snapToGrid="0" snapToObjects="1">
      <p:cViewPr varScale="1">
        <p:scale>
          <a:sx n="109" d="100"/>
          <a:sy n="109" d="100"/>
        </p:scale>
        <p:origin x="1032" y="78"/>
      </p:cViewPr>
      <p:guideLst/>
    </p:cSldViewPr>
  </p:slideViewPr>
  <p:notesTextViewPr>
    <p:cViewPr>
      <p:scale>
        <a:sx n="1" d="1"/>
        <a:sy n="1" d="1"/>
      </p:scale>
      <p:origin x="0" y="0"/>
    </p:cViewPr>
  </p:notesTextViewPr>
  <p:notesViewPr>
    <p:cSldViewPr snapToGrid="0" snapToObjects="1">
      <p:cViewPr varScale="1">
        <p:scale>
          <a:sx n="114" d="100"/>
          <a:sy n="114" d="100"/>
        </p:scale>
        <p:origin x="401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CB6865-23B1-8248-B2BC-1BBF816AE27A}" type="datetimeFigureOut">
              <a:rPr lang="en-US" smtClean="0"/>
              <a:t>8/20/2021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9E54A6-A81B-1442-BD83-441F1DF85A1E}" type="slidenum">
              <a:rPr lang="en-US" smtClean="0"/>
              <a:t>‹#›</a:t>
            </a:fld>
            <a:endParaRPr lang="en-US" dirty="0"/>
          </a:p>
        </p:txBody>
      </p:sp>
    </p:spTree>
    <p:extLst>
      <p:ext uri="{BB962C8B-B14F-4D97-AF65-F5344CB8AC3E}">
        <p14:creationId xmlns:p14="http://schemas.microsoft.com/office/powerpoint/2010/main" val="3078608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89681-E431-AF4D-B9BD-FB72CC2D4BEA}"/>
              </a:ext>
            </a:extLst>
          </p:cNvPr>
          <p:cNvSpPr>
            <a:spLocks noGrp="1"/>
          </p:cNvSpPr>
          <p:nvPr>
            <p:ph type="ctrTitle"/>
          </p:nvPr>
        </p:nvSpPr>
        <p:spPr>
          <a:xfrm>
            <a:off x="1524000" y="1122363"/>
            <a:ext cx="9144000" cy="2387600"/>
          </a:xfrm>
        </p:spPr>
        <p:txBody>
          <a:bodyPr anchor="b"/>
          <a:lstStyle>
            <a:lvl1pPr algn="ctr">
              <a:defRPr sz="6000">
                <a:solidFill>
                  <a:srgbClr val="002060"/>
                </a:solidFill>
              </a:defRPr>
            </a:lvl1pPr>
          </a:lstStyle>
          <a:p>
            <a:r>
              <a:rPr lang="en-US" dirty="0"/>
              <a:t>Click to edit Master title style</a:t>
            </a:r>
          </a:p>
        </p:txBody>
      </p:sp>
      <p:sp>
        <p:nvSpPr>
          <p:cNvPr id="3" name="Subtitle 2">
            <a:extLst>
              <a:ext uri="{FF2B5EF4-FFF2-40B4-BE49-F238E27FC236}">
                <a16:creationId xmlns:a16="http://schemas.microsoft.com/office/drawing/2014/main" id="{5AA927F2-DC0F-9542-904D-D77025095E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164411-6987-6944-9C95-E5C8AE4C6AE9}"/>
              </a:ext>
            </a:extLst>
          </p:cNvPr>
          <p:cNvSpPr>
            <a:spLocks noGrp="1"/>
          </p:cNvSpPr>
          <p:nvPr>
            <p:ph type="dt" sz="half" idx="10"/>
          </p:nvPr>
        </p:nvSpPr>
        <p:spPr/>
        <p:txBody>
          <a:bodyPr/>
          <a:lstStyle/>
          <a:p>
            <a:fld id="{F197E2A3-7828-D04B-9E3F-9BAFE0135516}" type="datetimeFigureOut">
              <a:rPr lang="en-US" smtClean="0"/>
              <a:t>8/20/2021</a:t>
            </a:fld>
            <a:endParaRPr lang="en-US" dirty="0"/>
          </a:p>
        </p:txBody>
      </p:sp>
      <p:sp>
        <p:nvSpPr>
          <p:cNvPr id="5" name="Footer Placeholder 4">
            <a:extLst>
              <a:ext uri="{FF2B5EF4-FFF2-40B4-BE49-F238E27FC236}">
                <a16:creationId xmlns:a16="http://schemas.microsoft.com/office/drawing/2014/main" id="{112D5F01-E680-BF47-8612-7ED83153D68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A930E6-2A98-2746-A43D-603A713BD270}"/>
              </a:ext>
            </a:extLst>
          </p:cNvPr>
          <p:cNvSpPr>
            <a:spLocks noGrp="1"/>
          </p:cNvSpPr>
          <p:nvPr>
            <p:ph type="sldNum" sz="quarter" idx="12"/>
          </p:nvPr>
        </p:nvSpPr>
        <p:spPr/>
        <p:txBody>
          <a:bodyPr/>
          <a:lstStyle/>
          <a:p>
            <a:fld id="{B35530EA-E040-544A-AE06-D4DDBF6BD0BE}" type="slidenum">
              <a:rPr lang="en-US" smtClean="0"/>
              <a:t>‹#›</a:t>
            </a:fld>
            <a:endParaRPr lang="en-US" dirty="0"/>
          </a:p>
        </p:txBody>
      </p:sp>
    </p:spTree>
    <p:extLst>
      <p:ext uri="{BB962C8B-B14F-4D97-AF65-F5344CB8AC3E}">
        <p14:creationId xmlns:p14="http://schemas.microsoft.com/office/powerpoint/2010/main" val="247555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F1D53-735D-F943-A18C-77F3FE66FF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4C3802-087D-DD40-B743-665CEA5FAB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59CC5A-C0CE-7643-A5EE-E86F2A97AAEC}"/>
              </a:ext>
            </a:extLst>
          </p:cNvPr>
          <p:cNvSpPr>
            <a:spLocks noGrp="1"/>
          </p:cNvSpPr>
          <p:nvPr>
            <p:ph type="dt" sz="half" idx="10"/>
          </p:nvPr>
        </p:nvSpPr>
        <p:spPr/>
        <p:txBody>
          <a:bodyPr/>
          <a:lstStyle/>
          <a:p>
            <a:fld id="{F197E2A3-7828-D04B-9E3F-9BAFE0135516}" type="datetimeFigureOut">
              <a:rPr lang="en-US" smtClean="0"/>
              <a:t>8/20/2021</a:t>
            </a:fld>
            <a:endParaRPr lang="en-US" dirty="0"/>
          </a:p>
        </p:txBody>
      </p:sp>
      <p:sp>
        <p:nvSpPr>
          <p:cNvPr id="5" name="Footer Placeholder 4">
            <a:extLst>
              <a:ext uri="{FF2B5EF4-FFF2-40B4-BE49-F238E27FC236}">
                <a16:creationId xmlns:a16="http://schemas.microsoft.com/office/drawing/2014/main" id="{C259571F-59D1-9C43-BF27-F1BC9D6C41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ABFE83-C197-3E4E-B287-CACABACFF1E7}"/>
              </a:ext>
            </a:extLst>
          </p:cNvPr>
          <p:cNvSpPr>
            <a:spLocks noGrp="1"/>
          </p:cNvSpPr>
          <p:nvPr>
            <p:ph type="sldNum" sz="quarter" idx="12"/>
          </p:nvPr>
        </p:nvSpPr>
        <p:spPr/>
        <p:txBody>
          <a:bodyPr/>
          <a:lstStyle/>
          <a:p>
            <a:fld id="{B35530EA-E040-544A-AE06-D4DDBF6BD0BE}" type="slidenum">
              <a:rPr lang="en-US" smtClean="0"/>
              <a:t>‹#›</a:t>
            </a:fld>
            <a:endParaRPr lang="en-US" dirty="0"/>
          </a:p>
        </p:txBody>
      </p:sp>
    </p:spTree>
    <p:extLst>
      <p:ext uri="{BB962C8B-B14F-4D97-AF65-F5344CB8AC3E}">
        <p14:creationId xmlns:p14="http://schemas.microsoft.com/office/powerpoint/2010/main" val="4219028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47468B-2E55-AE4F-8A45-2C86B49CD9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9B3E8C-9B44-F048-8A1E-87FA1026B7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623EC3-FC17-B649-8623-3C4644ABD5CF}"/>
              </a:ext>
            </a:extLst>
          </p:cNvPr>
          <p:cNvSpPr>
            <a:spLocks noGrp="1"/>
          </p:cNvSpPr>
          <p:nvPr>
            <p:ph type="dt" sz="half" idx="10"/>
          </p:nvPr>
        </p:nvSpPr>
        <p:spPr/>
        <p:txBody>
          <a:bodyPr/>
          <a:lstStyle/>
          <a:p>
            <a:fld id="{F197E2A3-7828-D04B-9E3F-9BAFE0135516}" type="datetimeFigureOut">
              <a:rPr lang="en-US" smtClean="0"/>
              <a:t>8/20/2021</a:t>
            </a:fld>
            <a:endParaRPr lang="en-US" dirty="0"/>
          </a:p>
        </p:txBody>
      </p:sp>
      <p:sp>
        <p:nvSpPr>
          <p:cNvPr id="5" name="Footer Placeholder 4">
            <a:extLst>
              <a:ext uri="{FF2B5EF4-FFF2-40B4-BE49-F238E27FC236}">
                <a16:creationId xmlns:a16="http://schemas.microsoft.com/office/drawing/2014/main" id="{AEB5BC32-6693-F942-B288-825F1248D3D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13E8E8-6819-6445-B28C-508BA5D8FC6A}"/>
              </a:ext>
            </a:extLst>
          </p:cNvPr>
          <p:cNvSpPr>
            <a:spLocks noGrp="1"/>
          </p:cNvSpPr>
          <p:nvPr>
            <p:ph type="sldNum" sz="quarter" idx="12"/>
          </p:nvPr>
        </p:nvSpPr>
        <p:spPr/>
        <p:txBody>
          <a:bodyPr/>
          <a:lstStyle/>
          <a:p>
            <a:fld id="{B35530EA-E040-544A-AE06-D4DDBF6BD0BE}" type="slidenum">
              <a:rPr lang="en-US" smtClean="0"/>
              <a:t>‹#›</a:t>
            </a:fld>
            <a:endParaRPr lang="en-US" dirty="0"/>
          </a:p>
        </p:txBody>
      </p:sp>
    </p:spTree>
    <p:extLst>
      <p:ext uri="{BB962C8B-B14F-4D97-AF65-F5344CB8AC3E}">
        <p14:creationId xmlns:p14="http://schemas.microsoft.com/office/powerpoint/2010/main" val="3484126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7627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6209E-5F91-AA46-B718-E3D83CEFED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68860E-0AB5-D549-BD00-398469BA23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D7D707-F9C2-0B4B-AAB7-BE117CF2EE71}"/>
              </a:ext>
            </a:extLst>
          </p:cNvPr>
          <p:cNvSpPr>
            <a:spLocks noGrp="1"/>
          </p:cNvSpPr>
          <p:nvPr>
            <p:ph type="dt" sz="half" idx="10"/>
          </p:nvPr>
        </p:nvSpPr>
        <p:spPr/>
        <p:txBody>
          <a:bodyPr/>
          <a:lstStyle/>
          <a:p>
            <a:fld id="{F197E2A3-7828-D04B-9E3F-9BAFE0135516}" type="datetimeFigureOut">
              <a:rPr lang="en-US" smtClean="0"/>
              <a:t>8/20/2021</a:t>
            </a:fld>
            <a:endParaRPr lang="en-US" dirty="0"/>
          </a:p>
        </p:txBody>
      </p:sp>
      <p:sp>
        <p:nvSpPr>
          <p:cNvPr id="5" name="Footer Placeholder 4">
            <a:extLst>
              <a:ext uri="{FF2B5EF4-FFF2-40B4-BE49-F238E27FC236}">
                <a16:creationId xmlns:a16="http://schemas.microsoft.com/office/drawing/2014/main" id="{377CEE55-9188-C947-8597-4CD35AFB71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AF2C89-CB57-184F-8A1A-34F60852C873}"/>
              </a:ext>
            </a:extLst>
          </p:cNvPr>
          <p:cNvSpPr>
            <a:spLocks noGrp="1"/>
          </p:cNvSpPr>
          <p:nvPr>
            <p:ph type="sldNum" sz="quarter" idx="12"/>
          </p:nvPr>
        </p:nvSpPr>
        <p:spPr/>
        <p:txBody>
          <a:bodyPr/>
          <a:lstStyle/>
          <a:p>
            <a:fld id="{B35530EA-E040-544A-AE06-D4DDBF6BD0BE}" type="slidenum">
              <a:rPr lang="en-US" smtClean="0"/>
              <a:t>‹#›</a:t>
            </a:fld>
            <a:endParaRPr lang="en-US" dirty="0"/>
          </a:p>
        </p:txBody>
      </p:sp>
    </p:spTree>
    <p:extLst>
      <p:ext uri="{BB962C8B-B14F-4D97-AF65-F5344CB8AC3E}">
        <p14:creationId xmlns:p14="http://schemas.microsoft.com/office/powerpoint/2010/main" val="985311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DF46F-E063-C24C-936F-590A06A0E917}"/>
              </a:ext>
            </a:extLst>
          </p:cNvPr>
          <p:cNvSpPr>
            <a:spLocks noGrp="1"/>
          </p:cNvSpPr>
          <p:nvPr>
            <p:ph type="title"/>
          </p:nvPr>
        </p:nvSpPr>
        <p:spPr>
          <a:xfrm>
            <a:off x="831850" y="1709738"/>
            <a:ext cx="10515600" cy="2852737"/>
          </a:xfrm>
        </p:spPr>
        <p:txBody>
          <a:bodyPr anchor="b"/>
          <a:lstStyle>
            <a:lvl1pPr>
              <a:defRPr sz="6000">
                <a:solidFill>
                  <a:srgbClr val="002060"/>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A4A2E0F-A8AA-5743-B016-D175ED8987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B226A7-AFAA-5F40-8252-D7EEEB24A968}"/>
              </a:ext>
            </a:extLst>
          </p:cNvPr>
          <p:cNvSpPr>
            <a:spLocks noGrp="1"/>
          </p:cNvSpPr>
          <p:nvPr>
            <p:ph type="dt" sz="half" idx="10"/>
          </p:nvPr>
        </p:nvSpPr>
        <p:spPr/>
        <p:txBody>
          <a:bodyPr/>
          <a:lstStyle/>
          <a:p>
            <a:fld id="{F197E2A3-7828-D04B-9E3F-9BAFE0135516}" type="datetimeFigureOut">
              <a:rPr lang="en-US" smtClean="0"/>
              <a:t>8/20/2021</a:t>
            </a:fld>
            <a:endParaRPr lang="en-US" dirty="0"/>
          </a:p>
        </p:txBody>
      </p:sp>
      <p:sp>
        <p:nvSpPr>
          <p:cNvPr id="5" name="Footer Placeholder 4">
            <a:extLst>
              <a:ext uri="{FF2B5EF4-FFF2-40B4-BE49-F238E27FC236}">
                <a16:creationId xmlns:a16="http://schemas.microsoft.com/office/drawing/2014/main" id="{BEBE608F-3D17-D540-96EE-BF61CA6034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128FF0-68E1-354C-8E2D-8D5CAD4B8CC2}"/>
              </a:ext>
            </a:extLst>
          </p:cNvPr>
          <p:cNvSpPr>
            <a:spLocks noGrp="1"/>
          </p:cNvSpPr>
          <p:nvPr>
            <p:ph type="sldNum" sz="quarter" idx="12"/>
          </p:nvPr>
        </p:nvSpPr>
        <p:spPr/>
        <p:txBody>
          <a:bodyPr/>
          <a:lstStyle/>
          <a:p>
            <a:fld id="{B35530EA-E040-544A-AE06-D4DDBF6BD0BE}" type="slidenum">
              <a:rPr lang="en-US" smtClean="0"/>
              <a:t>‹#›</a:t>
            </a:fld>
            <a:endParaRPr lang="en-US" dirty="0"/>
          </a:p>
        </p:txBody>
      </p:sp>
    </p:spTree>
    <p:extLst>
      <p:ext uri="{BB962C8B-B14F-4D97-AF65-F5344CB8AC3E}">
        <p14:creationId xmlns:p14="http://schemas.microsoft.com/office/powerpoint/2010/main" val="4281314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DF141-9416-A647-8A9C-623CF6257C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0A3421-3B66-9845-8D89-FBA182EE08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37A34C-688B-8D4C-8F9E-2DCB05454B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DE7D2F-B73D-A643-916F-4E0BFE33EA5D}"/>
              </a:ext>
            </a:extLst>
          </p:cNvPr>
          <p:cNvSpPr>
            <a:spLocks noGrp="1"/>
          </p:cNvSpPr>
          <p:nvPr>
            <p:ph type="dt" sz="half" idx="10"/>
          </p:nvPr>
        </p:nvSpPr>
        <p:spPr/>
        <p:txBody>
          <a:bodyPr/>
          <a:lstStyle/>
          <a:p>
            <a:fld id="{F197E2A3-7828-D04B-9E3F-9BAFE0135516}" type="datetimeFigureOut">
              <a:rPr lang="en-US" smtClean="0"/>
              <a:t>8/20/2021</a:t>
            </a:fld>
            <a:endParaRPr lang="en-US" dirty="0"/>
          </a:p>
        </p:txBody>
      </p:sp>
      <p:sp>
        <p:nvSpPr>
          <p:cNvPr id="6" name="Footer Placeholder 5">
            <a:extLst>
              <a:ext uri="{FF2B5EF4-FFF2-40B4-BE49-F238E27FC236}">
                <a16:creationId xmlns:a16="http://schemas.microsoft.com/office/drawing/2014/main" id="{296E793D-A4D6-3C4B-BBCF-642F6576A8D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BBF3F2-8852-584F-93AE-328439E515A0}"/>
              </a:ext>
            </a:extLst>
          </p:cNvPr>
          <p:cNvSpPr>
            <a:spLocks noGrp="1"/>
          </p:cNvSpPr>
          <p:nvPr>
            <p:ph type="sldNum" sz="quarter" idx="12"/>
          </p:nvPr>
        </p:nvSpPr>
        <p:spPr/>
        <p:txBody>
          <a:bodyPr/>
          <a:lstStyle/>
          <a:p>
            <a:fld id="{B35530EA-E040-544A-AE06-D4DDBF6BD0BE}" type="slidenum">
              <a:rPr lang="en-US" smtClean="0"/>
              <a:t>‹#›</a:t>
            </a:fld>
            <a:endParaRPr lang="en-US" dirty="0"/>
          </a:p>
        </p:txBody>
      </p:sp>
    </p:spTree>
    <p:extLst>
      <p:ext uri="{BB962C8B-B14F-4D97-AF65-F5344CB8AC3E}">
        <p14:creationId xmlns:p14="http://schemas.microsoft.com/office/powerpoint/2010/main" val="944435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6962B-12D8-994D-8D79-08B3E7225A91}"/>
              </a:ext>
            </a:extLst>
          </p:cNvPr>
          <p:cNvSpPr>
            <a:spLocks noGrp="1"/>
          </p:cNvSpPr>
          <p:nvPr>
            <p:ph type="title" hasCustomPrompt="1"/>
          </p:nvPr>
        </p:nvSpPr>
        <p:spPr>
          <a:xfrm>
            <a:off x="1927412" y="0"/>
            <a:ext cx="10107706" cy="73025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FB5694F-3FB8-EB4B-B39D-E95D8BA75E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36D5A9-3FAB-9845-82E2-0CD3D99FDE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CAB502-AF54-5046-9CAD-3613F070EC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965C36-137B-AD48-BA3F-EA475DADEA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9E013F-7D20-AA4E-AAB6-AF1E78A50001}"/>
              </a:ext>
            </a:extLst>
          </p:cNvPr>
          <p:cNvSpPr>
            <a:spLocks noGrp="1"/>
          </p:cNvSpPr>
          <p:nvPr>
            <p:ph type="dt" sz="half" idx="10"/>
          </p:nvPr>
        </p:nvSpPr>
        <p:spPr/>
        <p:txBody>
          <a:bodyPr/>
          <a:lstStyle/>
          <a:p>
            <a:fld id="{F197E2A3-7828-D04B-9E3F-9BAFE0135516}" type="datetimeFigureOut">
              <a:rPr lang="en-US" smtClean="0"/>
              <a:t>8/20/2021</a:t>
            </a:fld>
            <a:endParaRPr lang="en-US" dirty="0"/>
          </a:p>
        </p:txBody>
      </p:sp>
      <p:sp>
        <p:nvSpPr>
          <p:cNvPr id="8" name="Footer Placeholder 7">
            <a:extLst>
              <a:ext uri="{FF2B5EF4-FFF2-40B4-BE49-F238E27FC236}">
                <a16:creationId xmlns:a16="http://schemas.microsoft.com/office/drawing/2014/main" id="{2B3124AE-F59A-924F-B7F9-94737576103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B8113B7-A04D-5940-B2B1-B842E42B8FB9}"/>
              </a:ext>
            </a:extLst>
          </p:cNvPr>
          <p:cNvSpPr>
            <a:spLocks noGrp="1"/>
          </p:cNvSpPr>
          <p:nvPr>
            <p:ph type="sldNum" sz="quarter" idx="12"/>
          </p:nvPr>
        </p:nvSpPr>
        <p:spPr/>
        <p:txBody>
          <a:bodyPr/>
          <a:lstStyle/>
          <a:p>
            <a:fld id="{B35530EA-E040-544A-AE06-D4DDBF6BD0BE}" type="slidenum">
              <a:rPr lang="en-US" smtClean="0"/>
              <a:t>‹#›</a:t>
            </a:fld>
            <a:endParaRPr lang="en-US" dirty="0"/>
          </a:p>
        </p:txBody>
      </p:sp>
    </p:spTree>
    <p:extLst>
      <p:ext uri="{BB962C8B-B14F-4D97-AF65-F5344CB8AC3E}">
        <p14:creationId xmlns:p14="http://schemas.microsoft.com/office/powerpoint/2010/main" val="3900314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874AF-67BC-BD42-A190-8D9B8D733C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D2D1B8-5FA9-A348-9478-58C817AE774B}"/>
              </a:ext>
            </a:extLst>
          </p:cNvPr>
          <p:cNvSpPr>
            <a:spLocks noGrp="1"/>
          </p:cNvSpPr>
          <p:nvPr>
            <p:ph type="dt" sz="half" idx="10"/>
          </p:nvPr>
        </p:nvSpPr>
        <p:spPr/>
        <p:txBody>
          <a:bodyPr/>
          <a:lstStyle/>
          <a:p>
            <a:fld id="{F197E2A3-7828-D04B-9E3F-9BAFE0135516}" type="datetimeFigureOut">
              <a:rPr lang="en-US" smtClean="0"/>
              <a:t>8/20/2021</a:t>
            </a:fld>
            <a:endParaRPr lang="en-US" dirty="0"/>
          </a:p>
        </p:txBody>
      </p:sp>
      <p:sp>
        <p:nvSpPr>
          <p:cNvPr id="4" name="Footer Placeholder 3">
            <a:extLst>
              <a:ext uri="{FF2B5EF4-FFF2-40B4-BE49-F238E27FC236}">
                <a16:creationId xmlns:a16="http://schemas.microsoft.com/office/drawing/2014/main" id="{2642F8E3-310E-9840-ACFB-1099A116A1D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04F1D52-049B-6E42-A321-B7C9ADAA4079}"/>
              </a:ext>
            </a:extLst>
          </p:cNvPr>
          <p:cNvSpPr>
            <a:spLocks noGrp="1"/>
          </p:cNvSpPr>
          <p:nvPr>
            <p:ph type="sldNum" sz="quarter" idx="12"/>
          </p:nvPr>
        </p:nvSpPr>
        <p:spPr/>
        <p:txBody>
          <a:bodyPr/>
          <a:lstStyle/>
          <a:p>
            <a:fld id="{B35530EA-E040-544A-AE06-D4DDBF6BD0BE}" type="slidenum">
              <a:rPr lang="en-US" smtClean="0"/>
              <a:t>‹#›</a:t>
            </a:fld>
            <a:endParaRPr lang="en-US" dirty="0"/>
          </a:p>
        </p:txBody>
      </p:sp>
    </p:spTree>
    <p:extLst>
      <p:ext uri="{BB962C8B-B14F-4D97-AF65-F5344CB8AC3E}">
        <p14:creationId xmlns:p14="http://schemas.microsoft.com/office/powerpoint/2010/main" val="2769823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01CBC8-17D6-0F4A-B5CE-02564EE23F9A}"/>
              </a:ext>
            </a:extLst>
          </p:cNvPr>
          <p:cNvSpPr>
            <a:spLocks noGrp="1"/>
          </p:cNvSpPr>
          <p:nvPr>
            <p:ph type="dt" sz="half" idx="10"/>
          </p:nvPr>
        </p:nvSpPr>
        <p:spPr/>
        <p:txBody>
          <a:bodyPr/>
          <a:lstStyle/>
          <a:p>
            <a:fld id="{F197E2A3-7828-D04B-9E3F-9BAFE0135516}" type="datetimeFigureOut">
              <a:rPr lang="en-US" smtClean="0"/>
              <a:t>8/20/2021</a:t>
            </a:fld>
            <a:endParaRPr lang="en-US" dirty="0"/>
          </a:p>
        </p:txBody>
      </p:sp>
      <p:sp>
        <p:nvSpPr>
          <p:cNvPr id="3" name="Footer Placeholder 2">
            <a:extLst>
              <a:ext uri="{FF2B5EF4-FFF2-40B4-BE49-F238E27FC236}">
                <a16:creationId xmlns:a16="http://schemas.microsoft.com/office/drawing/2014/main" id="{97C37C1E-1BAD-DA48-A435-4E34CD63B9E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E0EEFC7-DBFB-8E42-93F4-F2C638B40C27}"/>
              </a:ext>
            </a:extLst>
          </p:cNvPr>
          <p:cNvSpPr>
            <a:spLocks noGrp="1"/>
          </p:cNvSpPr>
          <p:nvPr>
            <p:ph type="sldNum" sz="quarter" idx="12"/>
          </p:nvPr>
        </p:nvSpPr>
        <p:spPr/>
        <p:txBody>
          <a:bodyPr/>
          <a:lstStyle/>
          <a:p>
            <a:fld id="{B35530EA-E040-544A-AE06-D4DDBF6BD0BE}" type="slidenum">
              <a:rPr lang="en-US" smtClean="0"/>
              <a:t>‹#›</a:t>
            </a:fld>
            <a:endParaRPr lang="en-US" dirty="0"/>
          </a:p>
        </p:txBody>
      </p:sp>
    </p:spTree>
    <p:extLst>
      <p:ext uri="{BB962C8B-B14F-4D97-AF65-F5344CB8AC3E}">
        <p14:creationId xmlns:p14="http://schemas.microsoft.com/office/powerpoint/2010/main" val="399087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D6FA3-266D-474B-B64A-32C723BF9E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3D05E2-99A7-604B-82D3-4B8399C331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776C24-59AE-614A-B75A-93B4DCC6C0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7E080D-14BA-4646-A3B7-80C9DD7C77A4}"/>
              </a:ext>
            </a:extLst>
          </p:cNvPr>
          <p:cNvSpPr>
            <a:spLocks noGrp="1"/>
          </p:cNvSpPr>
          <p:nvPr>
            <p:ph type="dt" sz="half" idx="10"/>
          </p:nvPr>
        </p:nvSpPr>
        <p:spPr/>
        <p:txBody>
          <a:bodyPr/>
          <a:lstStyle/>
          <a:p>
            <a:fld id="{F197E2A3-7828-D04B-9E3F-9BAFE0135516}" type="datetimeFigureOut">
              <a:rPr lang="en-US" smtClean="0"/>
              <a:t>8/20/2021</a:t>
            </a:fld>
            <a:endParaRPr lang="en-US" dirty="0"/>
          </a:p>
        </p:txBody>
      </p:sp>
      <p:sp>
        <p:nvSpPr>
          <p:cNvPr id="6" name="Footer Placeholder 5">
            <a:extLst>
              <a:ext uri="{FF2B5EF4-FFF2-40B4-BE49-F238E27FC236}">
                <a16:creationId xmlns:a16="http://schemas.microsoft.com/office/drawing/2014/main" id="{F22D25B4-1589-4049-A9B0-C00A0834AB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942AD4C-E83B-C84D-B7E4-8DAC66A238BD}"/>
              </a:ext>
            </a:extLst>
          </p:cNvPr>
          <p:cNvSpPr>
            <a:spLocks noGrp="1"/>
          </p:cNvSpPr>
          <p:nvPr>
            <p:ph type="sldNum" sz="quarter" idx="12"/>
          </p:nvPr>
        </p:nvSpPr>
        <p:spPr/>
        <p:txBody>
          <a:bodyPr/>
          <a:lstStyle/>
          <a:p>
            <a:fld id="{B35530EA-E040-544A-AE06-D4DDBF6BD0BE}" type="slidenum">
              <a:rPr lang="en-US" smtClean="0"/>
              <a:t>‹#›</a:t>
            </a:fld>
            <a:endParaRPr lang="en-US" dirty="0"/>
          </a:p>
        </p:txBody>
      </p:sp>
    </p:spTree>
    <p:extLst>
      <p:ext uri="{BB962C8B-B14F-4D97-AF65-F5344CB8AC3E}">
        <p14:creationId xmlns:p14="http://schemas.microsoft.com/office/powerpoint/2010/main" val="1198364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1E48E-8922-6840-8974-51E65FE6CB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6556D4-2132-CE4F-80B9-E6AD72E9E6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560C7A0-C279-8A42-B350-9F1674B31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C21EBB-1EBE-C343-BB75-5EA645201828}"/>
              </a:ext>
            </a:extLst>
          </p:cNvPr>
          <p:cNvSpPr>
            <a:spLocks noGrp="1"/>
          </p:cNvSpPr>
          <p:nvPr>
            <p:ph type="dt" sz="half" idx="10"/>
          </p:nvPr>
        </p:nvSpPr>
        <p:spPr/>
        <p:txBody>
          <a:bodyPr/>
          <a:lstStyle/>
          <a:p>
            <a:fld id="{F197E2A3-7828-D04B-9E3F-9BAFE0135516}" type="datetimeFigureOut">
              <a:rPr lang="en-US" smtClean="0"/>
              <a:t>8/20/2021</a:t>
            </a:fld>
            <a:endParaRPr lang="en-US" dirty="0"/>
          </a:p>
        </p:txBody>
      </p:sp>
      <p:sp>
        <p:nvSpPr>
          <p:cNvPr id="6" name="Footer Placeholder 5">
            <a:extLst>
              <a:ext uri="{FF2B5EF4-FFF2-40B4-BE49-F238E27FC236}">
                <a16:creationId xmlns:a16="http://schemas.microsoft.com/office/drawing/2014/main" id="{76686906-6A67-004D-A5C2-453D90DD672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77AFF59-4232-DD42-A5B3-638570A424EF}"/>
              </a:ext>
            </a:extLst>
          </p:cNvPr>
          <p:cNvSpPr>
            <a:spLocks noGrp="1"/>
          </p:cNvSpPr>
          <p:nvPr>
            <p:ph type="sldNum" sz="quarter" idx="12"/>
          </p:nvPr>
        </p:nvSpPr>
        <p:spPr/>
        <p:txBody>
          <a:bodyPr/>
          <a:lstStyle/>
          <a:p>
            <a:fld id="{B35530EA-E040-544A-AE06-D4DDBF6BD0BE}" type="slidenum">
              <a:rPr lang="en-US" smtClean="0"/>
              <a:t>‹#›</a:t>
            </a:fld>
            <a:endParaRPr lang="en-US" dirty="0"/>
          </a:p>
        </p:txBody>
      </p:sp>
    </p:spTree>
    <p:extLst>
      <p:ext uri="{BB962C8B-B14F-4D97-AF65-F5344CB8AC3E}">
        <p14:creationId xmlns:p14="http://schemas.microsoft.com/office/powerpoint/2010/main" val="3196689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A49D43-710B-3245-BC82-94E1B803A1D9}"/>
              </a:ext>
            </a:extLst>
          </p:cNvPr>
          <p:cNvSpPr>
            <a:spLocks noGrp="1"/>
          </p:cNvSpPr>
          <p:nvPr>
            <p:ph type="title"/>
          </p:nvPr>
        </p:nvSpPr>
        <p:spPr>
          <a:xfrm>
            <a:off x="2017059" y="0"/>
            <a:ext cx="10112188" cy="74407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935EEF5-7F06-8B4F-8721-582824AA5CA0}"/>
              </a:ext>
            </a:extLst>
          </p:cNvPr>
          <p:cNvSpPr>
            <a:spLocks noGrp="1"/>
          </p:cNvSpPr>
          <p:nvPr>
            <p:ph type="body" idx="1"/>
          </p:nvPr>
        </p:nvSpPr>
        <p:spPr>
          <a:xfrm>
            <a:off x="838200" y="1246094"/>
            <a:ext cx="10515600" cy="493086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81E9056-5702-5048-9035-8A9CCA67DC03}"/>
              </a:ext>
            </a:extLst>
          </p:cNvPr>
          <p:cNvSpPr>
            <a:spLocks noGrp="1"/>
          </p:cNvSpPr>
          <p:nvPr>
            <p:ph type="dt" sz="half" idx="2"/>
          </p:nvPr>
        </p:nvSpPr>
        <p:spPr>
          <a:xfrm>
            <a:off x="156882"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Interstate" pitchFamily="2" charset="77"/>
              </a:defRPr>
            </a:lvl1pPr>
          </a:lstStyle>
          <a:p>
            <a:fld id="{F197E2A3-7828-D04B-9E3F-9BAFE0135516}" type="datetimeFigureOut">
              <a:rPr lang="en-US" smtClean="0"/>
              <a:pPr/>
              <a:t>8/20/2021</a:t>
            </a:fld>
            <a:endParaRPr lang="en-US" dirty="0"/>
          </a:p>
        </p:txBody>
      </p:sp>
      <p:sp>
        <p:nvSpPr>
          <p:cNvPr id="5" name="Footer Placeholder 4">
            <a:extLst>
              <a:ext uri="{FF2B5EF4-FFF2-40B4-BE49-F238E27FC236}">
                <a16:creationId xmlns:a16="http://schemas.microsoft.com/office/drawing/2014/main" id="{BE581AC2-3762-7E49-A321-3BC2AFEA2F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BC2FB71-DD93-DD4B-A434-5346A80B42A1}"/>
              </a:ext>
            </a:extLst>
          </p:cNvPr>
          <p:cNvSpPr>
            <a:spLocks noGrp="1"/>
          </p:cNvSpPr>
          <p:nvPr>
            <p:ph type="sldNum" sz="quarter" idx="4"/>
          </p:nvPr>
        </p:nvSpPr>
        <p:spPr>
          <a:xfrm>
            <a:off x="9291918"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Interstate" pitchFamily="2" charset="77"/>
              </a:defRPr>
            </a:lvl1pPr>
          </a:lstStyle>
          <a:p>
            <a:fld id="{B35530EA-E040-544A-AE06-D4DDBF6BD0BE}" type="slidenum">
              <a:rPr lang="en-US" smtClean="0"/>
              <a:pPr/>
              <a:t>‹#›</a:t>
            </a:fld>
            <a:endParaRPr lang="en-US" dirty="0"/>
          </a:p>
        </p:txBody>
      </p:sp>
    </p:spTree>
    <p:extLst>
      <p:ext uri="{BB962C8B-B14F-4D97-AF65-F5344CB8AC3E}">
        <p14:creationId xmlns:p14="http://schemas.microsoft.com/office/powerpoint/2010/main" val="2285768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chemeClr val="bg1"/>
          </a:solidFill>
          <a:latin typeface="Barlow Condensed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Interstate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Interstate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Interstate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Interstate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Interstate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C731EB-95E9-D942-918E-AB5FE42252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A2DDCA-5C11-C846-BB02-2BE387CD65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839C83-8C76-E842-B70F-90AD3E24FE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8897C4-D712-9249-8B26-EFF278584FDB}" type="datetimeFigureOut">
              <a:rPr lang="en-US" smtClean="0"/>
              <a:t>8/20/2021</a:t>
            </a:fld>
            <a:endParaRPr lang="en-US" dirty="0"/>
          </a:p>
        </p:txBody>
      </p:sp>
      <p:sp>
        <p:nvSpPr>
          <p:cNvPr id="5" name="Footer Placeholder 4">
            <a:extLst>
              <a:ext uri="{FF2B5EF4-FFF2-40B4-BE49-F238E27FC236}">
                <a16:creationId xmlns:a16="http://schemas.microsoft.com/office/drawing/2014/main" id="{57E3C977-B727-2043-9AC8-30082BF238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5038C04-A66A-BF4D-A40F-3AB0AF2819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1D765-2D01-EC47-928E-5963AF8B9F9F}" type="slidenum">
              <a:rPr lang="en-US" smtClean="0"/>
              <a:t>‹#›</a:t>
            </a:fld>
            <a:endParaRPr lang="en-US" dirty="0"/>
          </a:p>
        </p:txBody>
      </p:sp>
    </p:spTree>
    <p:extLst>
      <p:ext uri="{BB962C8B-B14F-4D97-AF65-F5344CB8AC3E}">
        <p14:creationId xmlns:p14="http://schemas.microsoft.com/office/powerpoint/2010/main" val="3930277580"/>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usarchery.org/" TargetMode="External"/><Relationship Id="rId2" Type="http://schemas.openxmlformats.org/officeDocument/2006/relationships/hyperlink" Target="https://www.safesport.org/report-a-concern" TargetMode="Externa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www.usarchery.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mailto:athletesafety@usarchery.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congress.gov/bill/115th-congress/senate-bill/534/tex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33D8D-BF19-3942-9F1F-7CF5D6187845}"/>
              </a:ext>
            </a:extLst>
          </p:cNvPr>
          <p:cNvSpPr>
            <a:spLocks noGrp="1"/>
          </p:cNvSpPr>
          <p:nvPr>
            <p:ph type="ctrTitle"/>
          </p:nvPr>
        </p:nvSpPr>
        <p:spPr>
          <a:xfrm>
            <a:off x="1524000" y="1122363"/>
            <a:ext cx="9144000" cy="939519"/>
          </a:xfrm>
        </p:spPr>
        <p:txBody>
          <a:bodyPr/>
          <a:lstStyle/>
          <a:p>
            <a:r>
              <a:rPr lang="en-US" b="1" dirty="0">
                <a:latin typeface="Barlow Condensed SemiBold" pitchFamily="2" charset="77"/>
              </a:rPr>
              <a:t>ATHLETE SAFETY UPDATE</a:t>
            </a:r>
          </a:p>
        </p:txBody>
      </p:sp>
      <p:sp>
        <p:nvSpPr>
          <p:cNvPr id="3" name="Subtitle 2">
            <a:extLst>
              <a:ext uri="{FF2B5EF4-FFF2-40B4-BE49-F238E27FC236}">
                <a16:creationId xmlns:a16="http://schemas.microsoft.com/office/drawing/2014/main" id="{12D817F6-6094-734A-863A-E2652360B2DB}"/>
              </a:ext>
            </a:extLst>
          </p:cNvPr>
          <p:cNvSpPr>
            <a:spLocks noGrp="1"/>
          </p:cNvSpPr>
          <p:nvPr>
            <p:ph type="subTitle" idx="1"/>
          </p:nvPr>
        </p:nvSpPr>
        <p:spPr>
          <a:xfrm>
            <a:off x="1439920" y="5735637"/>
            <a:ext cx="9144000" cy="799633"/>
          </a:xfrm>
        </p:spPr>
        <p:txBody>
          <a:bodyPr/>
          <a:lstStyle/>
          <a:p>
            <a:r>
              <a:rPr lang="en-US" dirty="0">
                <a:latin typeface="Interstate" pitchFamily="2" charset="77"/>
              </a:rPr>
              <a:t>SAM BAUER</a:t>
            </a:r>
          </a:p>
          <a:p>
            <a:r>
              <a:rPr lang="en-US" sz="1800" dirty="0"/>
              <a:t>ATHLETE SAFETY AND MEMBERSHIPS COORDINATOR</a:t>
            </a:r>
          </a:p>
        </p:txBody>
      </p:sp>
      <p:pic>
        <p:nvPicPr>
          <p:cNvPr id="4" name="Picture 3" descr="A close up of a sign&#10;&#10;Description automatically generated">
            <a:extLst>
              <a:ext uri="{FF2B5EF4-FFF2-40B4-BE49-F238E27FC236}">
                <a16:creationId xmlns:a16="http://schemas.microsoft.com/office/drawing/2014/main" id="{B869583D-6D3E-7141-A3B7-A670E2EC200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59569" y="1891425"/>
            <a:ext cx="4272861" cy="3844212"/>
          </a:xfrm>
          <a:prstGeom prst="rect">
            <a:avLst/>
          </a:prstGeom>
        </p:spPr>
      </p:pic>
    </p:spTree>
    <p:extLst>
      <p:ext uri="{BB962C8B-B14F-4D97-AF65-F5344CB8AC3E}">
        <p14:creationId xmlns:p14="http://schemas.microsoft.com/office/powerpoint/2010/main" val="2478537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17EE2-20EA-BC4D-98CA-98237D503EE5}"/>
              </a:ext>
            </a:extLst>
          </p:cNvPr>
          <p:cNvSpPr>
            <a:spLocks noGrp="1"/>
          </p:cNvSpPr>
          <p:nvPr>
            <p:ph type="title"/>
          </p:nvPr>
        </p:nvSpPr>
        <p:spPr>
          <a:xfrm>
            <a:off x="2017059" y="17930"/>
            <a:ext cx="10112188" cy="744071"/>
          </a:xfrm>
        </p:spPr>
        <p:txBody>
          <a:bodyPr>
            <a:noAutofit/>
          </a:bodyPr>
          <a:lstStyle/>
          <a:p>
            <a:r>
              <a:rPr lang="en-US" dirty="0"/>
              <a:t>IMPLEMENTATION</a:t>
            </a:r>
          </a:p>
        </p:txBody>
      </p:sp>
      <p:sp>
        <p:nvSpPr>
          <p:cNvPr id="3" name="Content Placeholder 2">
            <a:extLst>
              <a:ext uri="{FF2B5EF4-FFF2-40B4-BE49-F238E27FC236}">
                <a16:creationId xmlns:a16="http://schemas.microsoft.com/office/drawing/2014/main" id="{0025D9E8-6947-9445-83F3-5BF48806A0BE}"/>
              </a:ext>
            </a:extLst>
          </p:cNvPr>
          <p:cNvSpPr>
            <a:spLocks noGrp="1"/>
          </p:cNvSpPr>
          <p:nvPr>
            <p:ph idx="1"/>
          </p:nvPr>
        </p:nvSpPr>
        <p:spPr>
          <a:xfrm>
            <a:off x="6096000" y="1398494"/>
            <a:ext cx="5078506" cy="4930869"/>
          </a:xfrm>
        </p:spPr>
        <p:txBody>
          <a:bodyPr>
            <a:normAutofit fontScale="77500" lnSpcReduction="20000"/>
          </a:bodyPr>
          <a:lstStyle/>
          <a:p>
            <a:pPr lvl="0">
              <a:lnSpc>
                <a:spcPct val="120000"/>
              </a:lnSpc>
            </a:pPr>
            <a:r>
              <a:rPr lang="en-US" dirty="0"/>
              <a:t>USA Archery Event Personnel Tracking Tool is designed to help event organizers maintain a roster of “Event Personnel” for each sanctioned event to include their role and verification that they have completed the necessary requirements. </a:t>
            </a:r>
          </a:p>
          <a:p>
            <a:pPr lvl="0">
              <a:lnSpc>
                <a:spcPct val="120000"/>
              </a:lnSpc>
            </a:pPr>
            <a:r>
              <a:rPr lang="en-US" dirty="0"/>
              <a:t>USA Archery Event Organizers must retain the “Event Personnel Tracking Tool” for a minimum of 5 years for purposes of USA Archery audit, upon request.</a:t>
            </a:r>
          </a:p>
        </p:txBody>
      </p:sp>
      <p:pic>
        <p:nvPicPr>
          <p:cNvPr id="4" name="Picture 3" descr="A person looking at the camera&#10;&#10;Description automatically generated">
            <a:extLst>
              <a:ext uri="{FF2B5EF4-FFF2-40B4-BE49-F238E27FC236}">
                <a16:creationId xmlns:a16="http://schemas.microsoft.com/office/drawing/2014/main" id="{BC78C288-B8D0-2042-869F-BE1F090C7A0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7494" y="1111904"/>
            <a:ext cx="4669917" cy="5334000"/>
          </a:xfrm>
          <a:prstGeom prst="rect">
            <a:avLst/>
          </a:prstGeom>
          <a:noFill/>
          <a:effectLst>
            <a:outerShdw dist="76200" dir="8100000" sx="101000" sy="101000" algn="tr" rotWithShape="0">
              <a:srgbClr val="263A5A"/>
            </a:outerShdw>
          </a:effectLst>
        </p:spPr>
      </p:pic>
    </p:spTree>
    <p:extLst>
      <p:ext uri="{BB962C8B-B14F-4D97-AF65-F5344CB8AC3E}">
        <p14:creationId xmlns:p14="http://schemas.microsoft.com/office/powerpoint/2010/main" val="2183440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17EE2-20EA-BC4D-98CA-98237D503EE5}"/>
              </a:ext>
            </a:extLst>
          </p:cNvPr>
          <p:cNvSpPr>
            <a:spLocks noGrp="1"/>
          </p:cNvSpPr>
          <p:nvPr>
            <p:ph type="title"/>
          </p:nvPr>
        </p:nvSpPr>
        <p:spPr>
          <a:xfrm>
            <a:off x="2017059" y="17930"/>
            <a:ext cx="10112188" cy="744071"/>
          </a:xfrm>
        </p:spPr>
        <p:txBody>
          <a:bodyPr>
            <a:noAutofit/>
          </a:bodyPr>
          <a:lstStyle/>
          <a:p>
            <a:r>
              <a:rPr lang="en-US" dirty="0"/>
              <a:t>USA ARCHERY NON-ATHLETE PLEDGE</a:t>
            </a:r>
          </a:p>
        </p:txBody>
      </p:sp>
      <p:sp>
        <p:nvSpPr>
          <p:cNvPr id="3" name="Content Placeholder 2">
            <a:extLst>
              <a:ext uri="{FF2B5EF4-FFF2-40B4-BE49-F238E27FC236}">
                <a16:creationId xmlns:a16="http://schemas.microsoft.com/office/drawing/2014/main" id="{0025D9E8-6947-9445-83F3-5BF48806A0BE}"/>
              </a:ext>
            </a:extLst>
          </p:cNvPr>
          <p:cNvSpPr>
            <a:spLocks noGrp="1"/>
          </p:cNvSpPr>
          <p:nvPr>
            <p:ph idx="1"/>
          </p:nvPr>
        </p:nvSpPr>
        <p:spPr>
          <a:xfrm>
            <a:off x="784411" y="1676400"/>
            <a:ext cx="5078506" cy="4329953"/>
          </a:xfrm>
        </p:spPr>
        <p:txBody>
          <a:bodyPr>
            <a:normAutofit/>
          </a:bodyPr>
          <a:lstStyle/>
          <a:p>
            <a:pPr>
              <a:lnSpc>
                <a:spcPct val="120000"/>
              </a:lnSpc>
            </a:pPr>
            <a:r>
              <a:rPr lang="en-US" sz="2000" dirty="0"/>
              <a:t>“Event Personnel” who are not members of USA Archery will be required to sign the USA Archery Non-Athlete Pledge to ensure they adhere to the USA Archery Code of Conduct and MAAPP.</a:t>
            </a:r>
          </a:p>
          <a:p>
            <a:pPr>
              <a:lnSpc>
                <a:spcPct val="120000"/>
              </a:lnSpc>
            </a:pPr>
            <a:r>
              <a:rPr lang="en-US" sz="2000" dirty="0"/>
              <a:t>This pledge will be good for one year and must be signed annually. </a:t>
            </a:r>
          </a:p>
        </p:txBody>
      </p:sp>
      <p:pic>
        <p:nvPicPr>
          <p:cNvPr id="6" name="Picture 5" descr="A close up of a person wearing sunglasses&#10;&#10;Description automatically generated">
            <a:extLst>
              <a:ext uri="{FF2B5EF4-FFF2-40B4-BE49-F238E27FC236}">
                <a16:creationId xmlns:a16="http://schemas.microsoft.com/office/drawing/2014/main" id="{44B6CCCA-0CD3-7942-B363-92B0A9C8000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62799" y="1183341"/>
            <a:ext cx="5078506" cy="5152316"/>
          </a:xfrm>
          <a:prstGeom prst="rect">
            <a:avLst/>
          </a:prstGeom>
          <a:noFill/>
          <a:effectLst>
            <a:outerShdw dist="76200" dir="8100000" sx="101000" sy="101000" algn="tr" rotWithShape="0">
              <a:srgbClr val="C00000"/>
            </a:outerShdw>
          </a:effectLst>
        </p:spPr>
      </p:pic>
    </p:spTree>
    <p:extLst>
      <p:ext uri="{BB962C8B-B14F-4D97-AF65-F5344CB8AC3E}">
        <p14:creationId xmlns:p14="http://schemas.microsoft.com/office/powerpoint/2010/main" val="2246408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17EE2-20EA-BC4D-98CA-98237D503EE5}"/>
              </a:ext>
            </a:extLst>
          </p:cNvPr>
          <p:cNvSpPr>
            <a:spLocks noGrp="1"/>
          </p:cNvSpPr>
          <p:nvPr>
            <p:ph type="title"/>
          </p:nvPr>
        </p:nvSpPr>
        <p:spPr>
          <a:xfrm>
            <a:off x="2017059" y="17930"/>
            <a:ext cx="10112188" cy="744071"/>
          </a:xfrm>
        </p:spPr>
        <p:txBody>
          <a:bodyPr>
            <a:noAutofit/>
          </a:bodyPr>
          <a:lstStyle/>
          <a:p>
            <a:r>
              <a:rPr lang="en-US" dirty="0"/>
              <a:t>U.S. CENTER FOR SAFESPORT TRAINING</a:t>
            </a:r>
          </a:p>
        </p:txBody>
      </p:sp>
      <p:sp>
        <p:nvSpPr>
          <p:cNvPr id="3" name="Content Placeholder 2">
            <a:extLst>
              <a:ext uri="{FF2B5EF4-FFF2-40B4-BE49-F238E27FC236}">
                <a16:creationId xmlns:a16="http://schemas.microsoft.com/office/drawing/2014/main" id="{0025D9E8-6947-9445-83F3-5BF48806A0BE}"/>
              </a:ext>
            </a:extLst>
          </p:cNvPr>
          <p:cNvSpPr>
            <a:spLocks noGrp="1"/>
          </p:cNvSpPr>
          <p:nvPr>
            <p:ph idx="1"/>
          </p:nvPr>
        </p:nvSpPr>
        <p:spPr>
          <a:xfrm>
            <a:off x="6490447" y="1304504"/>
            <a:ext cx="5078505" cy="5190565"/>
          </a:xfrm>
        </p:spPr>
        <p:txBody>
          <a:bodyPr>
            <a:normAutofit fontScale="92500" lnSpcReduction="10000"/>
          </a:bodyPr>
          <a:lstStyle/>
          <a:p>
            <a:pPr>
              <a:lnSpc>
                <a:spcPct val="120000"/>
              </a:lnSpc>
            </a:pPr>
            <a:r>
              <a:rPr lang="en-US" sz="2000" dirty="0"/>
              <a:t>If the “Event Personnel” is not a USA Archery member he or she will be required to create a profile in the USA Archery Membership Services System before the training will be accessible.  </a:t>
            </a:r>
          </a:p>
          <a:p>
            <a:pPr>
              <a:lnSpc>
                <a:spcPct val="120000"/>
              </a:lnSpc>
            </a:pPr>
            <a:r>
              <a:rPr lang="en-US" sz="2000" dirty="0"/>
              <a:t>This 90-minute training is FREE to all USA Archery members and “Event Personnel”.</a:t>
            </a:r>
          </a:p>
          <a:p>
            <a:pPr>
              <a:lnSpc>
                <a:spcPct val="120000"/>
              </a:lnSpc>
            </a:pPr>
            <a:r>
              <a:rPr lang="en-US" sz="2000" dirty="0"/>
              <a:t>Upon completion of the training, “Event Personnel” will receive a certificate of completion, which can be shared with the event organizer. </a:t>
            </a:r>
          </a:p>
          <a:p>
            <a:pPr>
              <a:lnSpc>
                <a:spcPct val="120000"/>
              </a:lnSpc>
            </a:pPr>
            <a:r>
              <a:rPr lang="en-US" sz="2000" dirty="0"/>
              <a:t>The event organizer should verify the U.S. Center for SafeSport training will be current through the date of the event.</a:t>
            </a:r>
          </a:p>
        </p:txBody>
      </p:sp>
      <p:pic>
        <p:nvPicPr>
          <p:cNvPr id="4" name="Picture 3" descr="A picture containing sign, man&#10;&#10;Description automatically generated">
            <a:extLst>
              <a:ext uri="{FF2B5EF4-FFF2-40B4-BE49-F238E27FC236}">
                <a16:creationId xmlns:a16="http://schemas.microsoft.com/office/drawing/2014/main" id="{B4B59A3B-10C5-3242-9F70-4C7317C3E8A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9125" y="1161069"/>
            <a:ext cx="5476875" cy="5262282"/>
          </a:xfrm>
          <a:prstGeom prst="rect">
            <a:avLst/>
          </a:prstGeom>
          <a:noFill/>
          <a:effectLst>
            <a:outerShdw dist="76200" dir="8100000" sx="101000" sy="101000" algn="tr" rotWithShape="0">
              <a:srgbClr val="263A5A"/>
            </a:outerShdw>
          </a:effectLst>
        </p:spPr>
      </p:pic>
    </p:spTree>
    <p:extLst>
      <p:ext uri="{BB962C8B-B14F-4D97-AF65-F5344CB8AC3E}">
        <p14:creationId xmlns:p14="http://schemas.microsoft.com/office/powerpoint/2010/main" val="2597133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17EE2-20EA-BC4D-98CA-98237D503EE5}"/>
              </a:ext>
            </a:extLst>
          </p:cNvPr>
          <p:cNvSpPr>
            <a:spLocks noGrp="1"/>
          </p:cNvSpPr>
          <p:nvPr>
            <p:ph type="title"/>
          </p:nvPr>
        </p:nvSpPr>
        <p:spPr>
          <a:xfrm>
            <a:off x="2017059" y="17930"/>
            <a:ext cx="10112188" cy="744071"/>
          </a:xfrm>
        </p:spPr>
        <p:txBody>
          <a:bodyPr>
            <a:noAutofit/>
          </a:bodyPr>
          <a:lstStyle/>
          <a:p>
            <a:r>
              <a:rPr lang="en-US" dirty="0"/>
              <a:t>USA ARCHERY BACKGROUND SCREENING</a:t>
            </a:r>
          </a:p>
        </p:txBody>
      </p:sp>
      <p:sp>
        <p:nvSpPr>
          <p:cNvPr id="3" name="Content Placeholder 2">
            <a:extLst>
              <a:ext uri="{FF2B5EF4-FFF2-40B4-BE49-F238E27FC236}">
                <a16:creationId xmlns:a16="http://schemas.microsoft.com/office/drawing/2014/main" id="{0025D9E8-6947-9445-83F3-5BF48806A0BE}"/>
              </a:ext>
            </a:extLst>
          </p:cNvPr>
          <p:cNvSpPr>
            <a:spLocks noGrp="1"/>
          </p:cNvSpPr>
          <p:nvPr>
            <p:ph idx="1"/>
          </p:nvPr>
        </p:nvSpPr>
        <p:spPr>
          <a:xfrm>
            <a:off x="94593" y="1577646"/>
            <a:ext cx="5750395" cy="4374777"/>
          </a:xfrm>
        </p:spPr>
        <p:txBody>
          <a:bodyPr>
            <a:normAutofit fontScale="47500" lnSpcReduction="20000"/>
          </a:bodyPr>
          <a:lstStyle/>
          <a:p>
            <a:pPr lvl="0">
              <a:lnSpc>
                <a:spcPct val="120000"/>
              </a:lnSpc>
            </a:pPr>
            <a:r>
              <a:rPr lang="en-US" dirty="0"/>
              <a:t>“Event Personnel” may apply for a USA Archery Background Screen by logging in to the USA Archery membership services platform. If the “Event Personnel” is not a USA Archery member he or she will be required to create a profile before a background screen may be added. </a:t>
            </a:r>
          </a:p>
          <a:p>
            <a:pPr lvl="0">
              <a:lnSpc>
                <a:spcPct val="120000"/>
              </a:lnSpc>
            </a:pPr>
            <a:r>
              <a:rPr lang="en-US" dirty="0"/>
              <a:t>The cost will be $35 and the Background Screen will be good for two years from date of completion. </a:t>
            </a:r>
          </a:p>
          <a:p>
            <a:pPr lvl="0">
              <a:lnSpc>
                <a:spcPct val="120000"/>
              </a:lnSpc>
            </a:pPr>
            <a:r>
              <a:rPr lang="en-US" dirty="0"/>
              <a:t>Upon completion of the Background Screen, “Event Personnel” will receive a red or green light status update in their USA Archery account, which can be shared with the event organizer. The event organizer should verify the USA Archery Background Screen will be current through the date of the event.</a:t>
            </a:r>
          </a:p>
          <a:p>
            <a:pPr marL="0" lvl="0" indent="0">
              <a:lnSpc>
                <a:spcPct val="120000"/>
              </a:lnSpc>
              <a:buNone/>
            </a:pPr>
            <a:r>
              <a:rPr lang="en-US" b="1" dirty="0"/>
              <a:t>Exceptions: </a:t>
            </a:r>
          </a:p>
          <a:p>
            <a:pPr lvl="0">
              <a:lnSpc>
                <a:spcPct val="120000"/>
              </a:lnSpc>
            </a:pPr>
            <a:r>
              <a:rPr lang="en-US" dirty="0"/>
              <a:t>Volunteers (Includes Vendors) who only have incidental and observable contact with minor athletes at events are exempt from the USA Archery Background Screening Requirement.  Please Note: Background screens from other organizations will not be accepted.</a:t>
            </a:r>
          </a:p>
          <a:p>
            <a:pPr lvl="0">
              <a:lnSpc>
                <a:spcPct val="120000"/>
              </a:lnSpc>
            </a:pPr>
            <a:r>
              <a:rPr lang="en-US" dirty="0"/>
              <a:t>“Arrow Retrievers” for adult Para athletes assigned the day of the event</a:t>
            </a:r>
          </a:p>
        </p:txBody>
      </p:sp>
      <p:pic>
        <p:nvPicPr>
          <p:cNvPr id="4" name="Picture 3" descr="A picture containing grass, outdoor, tree, person&#10;&#10;Description automatically generated">
            <a:extLst>
              <a:ext uri="{FF2B5EF4-FFF2-40B4-BE49-F238E27FC236}">
                <a16:creationId xmlns:a16="http://schemas.microsoft.com/office/drawing/2014/main" id="{3DD82DEA-9090-6B4F-A290-985D822ACD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6096000" y="1299600"/>
            <a:ext cx="5430539" cy="4930870"/>
          </a:xfrm>
          <a:prstGeom prst="rect">
            <a:avLst/>
          </a:prstGeom>
          <a:noFill/>
          <a:effectLst>
            <a:outerShdw dist="76200" dir="8100000" sx="101000" sy="101000" algn="tr" rotWithShape="0">
              <a:srgbClr val="C00000"/>
            </a:outerShdw>
          </a:effectLst>
        </p:spPr>
      </p:pic>
    </p:spTree>
    <p:extLst>
      <p:ext uri="{BB962C8B-B14F-4D97-AF65-F5344CB8AC3E}">
        <p14:creationId xmlns:p14="http://schemas.microsoft.com/office/powerpoint/2010/main" val="754599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17EE2-20EA-BC4D-98CA-98237D503EE5}"/>
              </a:ext>
            </a:extLst>
          </p:cNvPr>
          <p:cNvSpPr>
            <a:spLocks noGrp="1"/>
          </p:cNvSpPr>
          <p:nvPr>
            <p:ph type="title"/>
          </p:nvPr>
        </p:nvSpPr>
        <p:spPr>
          <a:xfrm>
            <a:off x="2017059" y="17930"/>
            <a:ext cx="10112188" cy="744071"/>
          </a:xfrm>
        </p:spPr>
        <p:txBody>
          <a:bodyPr>
            <a:noAutofit/>
          </a:bodyPr>
          <a:lstStyle/>
          <a:p>
            <a:r>
              <a:rPr lang="en-US" sz="2800" dirty="0"/>
              <a:t>COMMUNICATION OF THE MINOR ATHLETE ABUSE PREVENTION POLICIES </a:t>
            </a:r>
          </a:p>
        </p:txBody>
      </p:sp>
      <p:sp>
        <p:nvSpPr>
          <p:cNvPr id="3" name="Content Placeholder 2">
            <a:extLst>
              <a:ext uri="{FF2B5EF4-FFF2-40B4-BE49-F238E27FC236}">
                <a16:creationId xmlns:a16="http://schemas.microsoft.com/office/drawing/2014/main" id="{0025D9E8-6947-9445-83F3-5BF48806A0BE}"/>
              </a:ext>
            </a:extLst>
          </p:cNvPr>
          <p:cNvSpPr>
            <a:spLocks noGrp="1"/>
          </p:cNvSpPr>
          <p:nvPr>
            <p:ph idx="1"/>
          </p:nvPr>
        </p:nvSpPr>
        <p:spPr>
          <a:xfrm>
            <a:off x="5266765" y="1398494"/>
            <a:ext cx="6243918" cy="4930869"/>
          </a:xfrm>
        </p:spPr>
        <p:txBody>
          <a:bodyPr>
            <a:normAutofit/>
          </a:bodyPr>
          <a:lstStyle/>
          <a:p>
            <a:pPr>
              <a:lnSpc>
                <a:spcPct val="100000"/>
              </a:lnSpc>
            </a:pPr>
            <a:r>
              <a:rPr lang="en-US" sz="2000" dirty="0"/>
              <a:t>Event organizers must communicate to all registered participants and “Event Personnel” that they will be required to adhere to the MAAPP for the duration of the event. </a:t>
            </a:r>
          </a:p>
          <a:p>
            <a:pPr>
              <a:lnSpc>
                <a:spcPct val="100000"/>
              </a:lnSpc>
            </a:pPr>
            <a:r>
              <a:rPr lang="en-US" sz="2000" dirty="0"/>
              <a:t>This information must be communicated no earlier than 30 days prior to the event. </a:t>
            </a:r>
          </a:p>
          <a:p>
            <a:pPr>
              <a:lnSpc>
                <a:spcPct val="100000"/>
              </a:lnSpc>
            </a:pPr>
            <a:r>
              <a:rPr lang="en-US" sz="2000" dirty="0"/>
              <a:t>Event Organizers can send emails to registered participants in the USA Archery membership platform.</a:t>
            </a:r>
          </a:p>
        </p:txBody>
      </p:sp>
      <p:pic>
        <p:nvPicPr>
          <p:cNvPr id="4" name="Picture 3" descr="A picture containing person, sport, archery, grass&#10;&#10;Description automatically generated">
            <a:extLst>
              <a:ext uri="{FF2B5EF4-FFF2-40B4-BE49-F238E27FC236}">
                <a16:creationId xmlns:a16="http://schemas.microsoft.com/office/drawing/2014/main" id="{3F14E731-D8FF-6444-967E-D8F12AC6739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7154" y="1147763"/>
            <a:ext cx="3865017" cy="5181600"/>
          </a:xfrm>
          <a:prstGeom prst="rect">
            <a:avLst/>
          </a:prstGeom>
          <a:noFill/>
          <a:effectLst>
            <a:outerShdw dist="76200" dir="8100000" sx="101000" sy="101000" algn="tr" rotWithShape="0">
              <a:srgbClr val="C00000"/>
            </a:outerShdw>
          </a:effectLst>
        </p:spPr>
      </p:pic>
    </p:spTree>
    <p:extLst>
      <p:ext uri="{BB962C8B-B14F-4D97-AF65-F5344CB8AC3E}">
        <p14:creationId xmlns:p14="http://schemas.microsoft.com/office/powerpoint/2010/main" val="3601118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17EE2-20EA-BC4D-98CA-98237D503EE5}"/>
              </a:ext>
            </a:extLst>
          </p:cNvPr>
          <p:cNvSpPr>
            <a:spLocks noGrp="1"/>
          </p:cNvSpPr>
          <p:nvPr>
            <p:ph type="title"/>
          </p:nvPr>
        </p:nvSpPr>
        <p:spPr>
          <a:xfrm>
            <a:off x="2017059" y="38712"/>
            <a:ext cx="10112188" cy="744071"/>
          </a:xfrm>
        </p:spPr>
        <p:txBody>
          <a:bodyPr>
            <a:noAutofit/>
          </a:bodyPr>
          <a:lstStyle/>
          <a:p>
            <a:r>
              <a:rPr lang="en-US" sz="3200" dirty="0"/>
              <a:t>USA ARCHERY SUSPENSION LIST AND ADHERENCE TO THE MAAPP</a:t>
            </a:r>
          </a:p>
        </p:txBody>
      </p:sp>
      <p:sp>
        <p:nvSpPr>
          <p:cNvPr id="3" name="Content Placeholder 2">
            <a:extLst>
              <a:ext uri="{FF2B5EF4-FFF2-40B4-BE49-F238E27FC236}">
                <a16:creationId xmlns:a16="http://schemas.microsoft.com/office/drawing/2014/main" id="{0025D9E8-6947-9445-83F3-5BF48806A0BE}"/>
              </a:ext>
            </a:extLst>
          </p:cNvPr>
          <p:cNvSpPr>
            <a:spLocks noGrp="1"/>
          </p:cNvSpPr>
          <p:nvPr>
            <p:ph idx="1"/>
          </p:nvPr>
        </p:nvSpPr>
        <p:spPr>
          <a:xfrm>
            <a:off x="283779" y="1299839"/>
            <a:ext cx="5942210" cy="4930869"/>
          </a:xfrm>
        </p:spPr>
        <p:txBody>
          <a:bodyPr>
            <a:normAutofit fontScale="55000" lnSpcReduction="20000"/>
          </a:bodyPr>
          <a:lstStyle/>
          <a:p>
            <a:pPr lvl="0">
              <a:lnSpc>
                <a:spcPct val="120000"/>
              </a:lnSpc>
            </a:pPr>
            <a:r>
              <a:rPr lang="en-US" dirty="0"/>
              <a:t>If an event organizer hosts registration on the Sport80 Platform, it will automatically check for a valid USA Archery membership status, which would preclude anyone with a suspension from entering. </a:t>
            </a:r>
          </a:p>
          <a:p>
            <a:pPr lvl="0">
              <a:lnSpc>
                <a:spcPct val="120000"/>
              </a:lnSpc>
            </a:pPr>
            <a:r>
              <a:rPr lang="en-US" dirty="0"/>
              <a:t>This list is usually very small and even if you are not using the Sport80 platform registration, it will be quick and easy to identify any athlete registrant or Event Personnel for your event who is suspended or banned.</a:t>
            </a:r>
          </a:p>
          <a:p>
            <a:pPr lvl="0">
              <a:lnSpc>
                <a:spcPct val="120000"/>
              </a:lnSpc>
            </a:pPr>
            <a:r>
              <a:rPr lang="en-US" dirty="0"/>
              <a:t>Be sure you have read and are familiar with the MAAPP and complete a risk assessment for your facility. </a:t>
            </a:r>
          </a:p>
          <a:p>
            <a:pPr lvl="0">
              <a:lnSpc>
                <a:spcPct val="120000"/>
              </a:lnSpc>
            </a:pPr>
            <a:r>
              <a:rPr lang="en-US" dirty="0"/>
              <a:t>Archery tournaments are typically held in large, visible, open spaces and have little need for locker rooms or changing areas. Yet, all items within the MAAPP should be evaluated for potential risks before your event.</a:t>
            </a:r>
          </a:p>
        </p:txBody>
      </p:sp>
      <p:pic>
        <p:nvPicPr>
          <p:cNvPr id="5" name="Picture 4" descr="A picture containing grass, outdoor, person, young&#10;&#10;Description automatically generated">
            <a:extLst>
              <a:ext uri="{FF2B5EF4-FFF2-40B4-BE49-F238E27FC236}">
                <a16:creationId xmlns:a16="http://schemas.microsoft.com/office/drawing/2014/main" id="{1DEF4291-5652-9849-855F-1C6D6BA387E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16972" y="1376082"/>
            <a:ext cx="4837145" cy="4518212"/>
          </a:xfrm>
          <a:prstGeom prst="rect">
            <a:avLst/>
          </a:prstGeom>
          <a:noFill/>
          <a:effectLst>
            <a:outerShdw dist="76200" dir="8100000" sx="101000" sy="101000" algn="tr" rotWithShape="0">
              <a:srgbClr val="263A5A"/>
            </a:outerShdw>
          </a:effectLst>
        </p:spPr>
      </p:pic>
    </p:spTree>
    <p:extLst>
      <p:ext uri="{BB962C8B-B14F-4D97-AF65-F5344CB8AC3E}">
        <p14:creationId xmlns:p14="http://schemas.microsoft.com/office/powerpoint/2010/main" val="1994752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17EE2-20EA-BC4D-98CA-98237D503EE5}"/>
              </a:ext>
            </a:extLst>
          </p:cNvPr>
          <p:cNvSpPr>
            <a:spLocks noGrp="1"/>
          </p:cNvSpPr>
          <p:nvPr>
            <p:ph type="title"/>
          </p:nvPr>
        </p:nvSpPr>
        <p:spPr>
          <a:xfrm>
            <a:off x="2017059" y="17930"/>
            <a:ext cx="10112188" cy="744071"/>
          </a:xfrm>
        </p:spPr>
        <p:txBody>
          <a:bodyPr>
            <a:noAutofit/>
          </a:bodyPr>
          <a:lstStyle/>
          <a:p>
            <a:r>
              <a:rPr lang="en-US" sz="4000" dirty="0"/>
              <a:t>WHEN TO REPORT</a:t>
            </a:r>
          </a:p>
        </p:txBody>
      </p:sp>
      <p:sp>
        <p:nvSpPr>
          <p:cNvPr id="3" name="Content Placeholder 2">
            <a:extLst>
              <a:ext uri="{FF2B5EF4-FFF2-40B4-BE49-F238E27FC236}">
                <a16:creationId xmlns:a16="http://schemas.microsoft.com/office/drawing/2014/main" id="{0025D9E8-6947-9445-83F3-5BF48806A0BE}"/>
              </a:ext>
            </a:extLst>
          </p:cNvPr>
          <p:cNvSpPr>
            <a:spLocks noGrp="1"/>
          </p:cNvSpPr>
          <p:nvPr>
            <p:ph idx="1"/>
          </p:nvPr>
        </p:nvSpPr>
        <p:spPr>
          <a:xfrm>
            <a:off x="5002307" y="1269524"/>
            <a:ext cx="6866964" cy="5531223"/>
          </a:xfrm>
        </p:spPr>
        <p:txBody>
          <a:bodyPr>
            <a:normAutofit fontScale="55000" lnSpcReduction="20000"/>
          </a:bodyPr>
          <a:lstStyle/>
          <a:p>
            <a:pPr lvl="0">
              <a:lnSpc>
                <a:spcPct val="140000"/>
              </a:lnSpc>
            </a:pPr>
            <a:r>
              <a:rPr lang="en-US" sz="2900" dirty="0"/>
              <a:t>The following forms of misconduct should be reported to law enforcement and/or the U.S. Center for SafeSport:</a:t>
            </a:r>
          </a:p>
          <a:p>
            <a:pPr lvl="1">
              <a:lnSpc>
                <a:spcPct val="140000"/>
              </a:lnSpc>
            </a:pPr>
            <a:r>
              <a:rPr lang="en-US" sz="2500" dirty="0"/>
              <a:t>Child Abuse</a:t>
            </a:r>
          </a:p>
          <a:p>
            <a:pPr lvl="1">
              <a:lnSpc>
                <a:spcPct val="140000"/>
              </a:lnSpc>
            </a:pPr>
            <a:r>
              <a:rPr lang="en-US" sz="2500" dirty="0"/>
              <a:t>Sexual Misconduct</a:t>
            </a:r>
          </a:p>
          <a:p>
            <a:pPr lvl="1">
              <a:lnSpc>
                <a:spcPct val="140000"/>
              </a:lnSpc>
            </a:pPr>
            <a:r>
              <a:rPr lang="en-US" sz="2500" dirty="0"/>
              <a:t>All other forms of misconduct (as noted in the SafeSport Code): Please complete the USA Archery SafeSport Reporting Form</a:t>
            </a:r>
          </a:p>
          <a:p>
            <a:pPr lvl="0">
              <a:lnSpc>
                <a:spcPct val="140000"/>
              </a:lnSpc>
            </a:pPr>
            <a:r>
              <a:rPr lang="en-US" sz="2900" dirty="0"/>
              <a:t>Mandatory Reporting:</a:t>
            </a:r>
          </a:p>
          <a:p>
            <a:pPr lvl="1">
              <a:lnSpc>
                <a:spcPct val="140000"/>
              </a:lnSpc>
            </a:pPr>
            <a:r>
              <a:rPr lang="en-US" sz="2500" dirty="0"/>
              <a:t>Every Participant* </a:t>
            </a:r>
            <a:r>
              <a:rPr lang="en-US" sz="2500" b="1" dirty="0"/>
              <a:t>must</a:t>
            </a:r>
            <a:r>
              <a:rPr lang="en-US" sz="2500" dirty="0"/>
              <a:t> report violations of the Code and suspicions or allegations of misconduct. All cases of suspected emotional, physical or sexual abuse of a minor (under the age of 18) must be reported to law enforcement immediately. Filing a report with the Center and/or USAA does not satisfy this obligation.</a:t>
            </a:r>
          </a:p>
          <a:p>
            <a:pPr marL="0" indent="0">
              <a:lnSpc>
                <a:spcPct val="120000"/>
              </a:lnSpc>
              <a:buNone/>
            </a:pPr>
            <a:r>
              <a:rPr lang="en-US" dirty="0"/>
              <a:t>*Participant</a:t>
            </a:r>
          </a:p>
          <a:p>
            <a:pPr marL="0" lvl="0" indent="0">
              <a:lnSpc>
                <a:spcPct val="120000"/>
              </a:lnSpc>
              <a:buNone/>
            </a:pPr>
            <a:r>
              <a:rPr lang="en-US" dirty="0"/>
              <a:t>Any individual who is seeking to be, currently is, or was at the time of the alleged Code violation:</a:t>
            </a:r>
          </a:p>
          <a:p>
            <a:pPr marL="914400" lvl="1" indent="-457200">
              <a:lnSpc>
                <a:spcPct val="120000"/>
              </a:lnSpc>
              <a:buFont typeface="+mj-lt"/>
              <a:buAutoNum type="alphaLcParenR"/>
            </a:pPr>
            <a:r>
              <a:rPr lang="en-US" sz="2500" dirty="0"/>
              <a:t>A member of USA Archery;</a:t>
            </a:r>
          </a:p>
          <a:p>
            <a:pPr marL="914400" lvl="1" indent="-457200">
              <a:lnSpc>
                <a:spcPct val="120000"/>
              </a:lnSpc>
              <a:buFont typeface="+mj-lt"/>
              <a:buAutoNum type="alphaLcParenR"/>
            </a:pPr>
            <a:r>
              <a:rPr lang="en-US" sz="2500" dirty="0"/>
              <a:t>An employee of USA Archery;</a:t>
            </a:r>
          </a:p>
          <a:p>
            <a:pPr marL="914400" lvl="1" indent="-457200">
              <a:lnSpc>
                <a:spcPct val="120000"/>
              </a:lnSpc>
              <a:buFont typeface="+mj-lt"/>
              <a:buAutoNum type="alphaLcParenR"/>
            </a:pPr>
            <a:r>
              <a:rPr lang="en-US" sz="2500" dirty="0"/>
              <a:t>Authorized, approved, or appointed by USA Archery to have regular contact with athletes.</a:t>
            </a:r>
          </a:p>
        </p:txBody>
      </p:sp>
      <p:pic>
        <p:nvPicPr>
          <p:cNvPr id="4" name="Picture 3" descr="A picture containing person, outdoor, tree, wearing&#10;&#10;Description automatically generated">
            <a:extLst>
              <a:ext uri="{FF2B5EF4-FFF2-40B4-BE49-F238E27FC236}">
                <a16:creationId xmlns:a16="http://schemas.microsoft.com/office/drawing/2014/main" id="{95292B61-5A37-CC45-B7DD-D622145F006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7300" y="1147482"/>
            <a:ext cx="4165710" cy="5437235"/>
          </a:xfrm>
          <a:prstGeom prst="rect">
            <a:avLst/>
          </a:prstGeom>
          <a:noFill/>
          <a:effectLst>
            <a:outerShdw dist="76200" dir="8100000" sx="101000" sy="101000" algn="tr" rotWithShape="0">
              <a:srgbClr val="C00000"/>
            </a:outerShdw>
          </a:effectLst>
        </p:spPr>
      </p:pic>
    </p:spTree>
    <p:extLst>
      <p:ext uri="{BB962C8B-B14F-4D97-AF65-F5344CB8AC3E}">
        <p14:creationId xmlns:p14="http://schemas.microsoft.com/office/powerpoint/2010/main" val="3358036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17EE2-20EA-BC4D-98CA-98237D503EE5}"/>
              </a:ext>
            </a:extLst>
          </p:cNvPr>
          <p:cNvSpPr>
            <a:spLocks noGrp="1"/>
          </p:cNvSpPr>
          <p:nvPr>
            <p:ph type="title"/>
          </p:nvPr>
        </p:nvSpPr>
        <p:spPr>
          <a:xfrm>
            <a:off x="2017059" y="17930"/>
            <a:ext cx="10112188" cy="744071"/>
          </a:xfrm>
        </p:spPr>
        <p:txBody>
          <a:bodyPr>
            <a:noAutofit/>
          </a:bodyPr>
          <a:lstStyle/>
          <a:p>
            <a:r>
              <a:rPr lang="en-US" sz="4000" dirty="0"/>
              <a:t>HOW TO REPORT</a:t>
            </a:r>
          </a:p>
        </p:txBody>
      </p:sp>
      <p:sp>
        <p:nvSpPr>
          <p:cNvPr id="3" name="Content Placeholder 2">
            <a:extLst>
              <a:ext uri="{FF2B5EF4-FFF2-40B4-BE49-F238E27FC236}">
                <a16:creationId xmlns:a16="http://schemas.microsoft.com/office/drawing/2014/main" id="{0025D9E8-6947-9445-83F3-5BF48806A0BE}"/>
              </a:ext>
            </a:extLst>
          </p:cNvPr>
          <p:cNvSpPr>
            <a:spLocks noGrp="1"/>
          </p:cNvSpPr>
          <p:nvPr>
            <p:ph idx="1"/>
          </p:nvPr>
        </p:nvSpPr>
        <p:spPr>
          <a:xfrm>
            <a:off x="559173" y="1228166"/>
            <a:ext cx="6866964" cy="5531223"/>
          </a:xfrm>
        </p:spPr>
        <p:txBody>
          <a:bodyPr>
            <a:noAutofit/>
          </a:bodyPr>
          <a:lstStyle/>
          <a:p>
            <a:pPr lvl="0">
              <a:lnSpc>
                <a:spcPct val="120000"/>
              </a:lnSpc>
            </a:pPr>
            <a:r>
              <a:rPr lang="en-US" sz="2000" dirty="0"/>
              <a:t>Center for SafeSport: </a:t>
            </a:r>
            <a:r>
              <a:rPr lang="en-US" sz="2000" u="sng" dirty="0">
                <a:hlinkClick r:id="rId2"/>
              </a:rPr>
              <a:t>https://www.safesport.org/report-a-concern</a:t>
            </a:r>
            <a:r>
              <a:rPr lang="en-US" sz="2000" dirty="0"/>
              <a:t> </a:t>
            </a:r>
          </a:p>
          <a:p>
            <a:pPr lvl="0">
              <a:lnSpc>
                <a:spcPct val="120000"/>
              </a:lnSpc>
            </a:pPr>
            <a:r>
              <a:rPr lang="en-US" sz="2000" dirty="0"/>
              <a:t>Law Enforcement</a:t>
            </a:r>
          </a:p>
          <a:p>
            <a:pPr lvl="1">
              <a:lnSpc>
                <a:spcPct val="120000"/>
              </a:lnSpc>
            </a:pPr>
            <a:r>
              <a:rPr lang="en-US" sz="1800" dirty="0"/>
              <a:t>Google the appropriate jurisdiction to report</a:t>
            </a:r>
          </a:p>
          <a:p>
            <a:pPr lvl="2">
              <a:lnSpc>
                <a:spcPct val="120000"/>
              </a:lnSpc>
            </a:pPr>
            <a:r>
              <a:rPr lang="en-US" sz="1800" dirty="0"/>
              <a:t>Criminal: where alleged crime took place</a:t>
            </a:r>
          </a:p>
          <a:p>
            <a:pPr lvl="2">
              <a:lnSpc>
                <a:spcPct val="120000"/>
              </a:lnSpc>
            </a:pPr>
            <a:r>
              <a:rPr lang="en-US" sz="1800" dirty="0"/>
              <a:t>Child Abuse: where the child lives</a:t>
            </a:r>
          </a:p>
          <a:p>
            <a:pPr lvl="1">
              <a:lnSpc>
                <a:spcPct val="120000"/>
              </a:lnSpc>
            </a:pPr>
            <a:r>
              <a:rPr lang="en-US" sz="2000" dirty="0"/>
              <a:t>Make the Phone Call</a:t>
            </a:r>
          </a:p>
          <a:p>
            <a:pPr lvl="2">
              <a:lnSpc>
                <a:spcPct val="120000"/>
              </a:lnSpc>
            </a:pPr>
            <a:r>
              <a:rPr lang="en-US" sz="1800" dirty="0"/>
              <a:t>Criminal: law enforcement number</a:t>
            </a:r>
          </a:p>
          <a:p>
            <a:pPr lvl="2">
              <a:lnSpc>
                <a:spcPct val="120000"/>
              </a:lnSpc>
            </a:pPr>
            <a:r>
              <a:rPr lang="en-US" sz="1800" dirty="0"/>
              <a:t>Child Abuse: child abuse hotline</a:t>
            </a:r>
          </a:p>
          <a:p>
            <a:pPr lvl="0">
              <a:lnSpc>
                <a:spcPct val="120000"/>
              </a:lnSpc>
            </a:pPr>
            <a:r>
              <a:rPr lang="en-US" sz="2000" dirty="0"/>
              <a:t>USA Archery: </a:t>
            </a:r>
            <a:r>
              <a:rPr lang="en-US" sz="2000" u="sng" dirty="0">
                <a:hlinkClick r:id="rId3"/>
              </a:rPr>
              <a:t>www.usarchery.org</a:t>
            </a:r>
            <a:r>
              <a:rPr lang="en-US" sz="2000" u="sng" dirty="0"/>
              <a:t> </a:t>
            </a:r>
            <a:endParaRPr lang="en-US" sz="2000" dirty="0"/>
          </a:p>
          <a:p>
            <a:pPr lvl="1">
              <a:lnSpc>
                <a:spcPct val="120000"/>
              </a:lnSpc>
            </a:pPr>
            <a:r>
              <a:rPr lang="en-US" sz="2000" dirty="0"/>
              <a:t>SafeSport Reporting Form </a:t>
            </a:r>
          </a:p>
        </p:txBody>
      </p:sp>
      <p:pic>
        <p:nvPicPr>
          <p:cNvPr id="5" name="Picture 4" descr="A picture containing person, outdoor, holding, boy&#10;&#10;Description automatically generated">
            <a:extLst>
              <a:ext uri="{FF2B5EF4-FFF2-40B4-BE49-F238E27FC236}">
                <a16:creationId xmlns:a16="http://schemas.microsoft.com/office/drawing/2014/main" id="{6F620BEC-30D3-1640-9FB2-8F19B49D5AC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54664" y="1057836"/>
            <a:ext cx="3911998" cy="5235388"/>
          </a:xfrm>
          <a:prstGeom prst="rect">
            <a:avLst/>
          </a:prstGeom>
          <a:noFill/>
          <a:effectLst>
            <a:outerShdw dist="76200" dir="8100000" sx="101000" sy="101000" algn="tr" rotWithShape="0">
              <a:srgbClr val="C00000"/>
            </a:outerShdw>
          </a:effectLst>
        </p:spPr>
      </p:pic>
    </p:spTree>
    <p:extLst>
      <p:ext uri="{BB962C8B-B14F-4D97-AF65-F5344CB8AC3E}">
        <p14:creationId xmlns:p14="http://schemas.microsoft.com/office/powerpoint/2010/main" val="2549252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24279F-AA20-764D-8626-E6C5F8680814}"/>
              </a:ext>
            </a:extLst>
          </p:cNvPr>
          <p:cNvSpPr/>
          <p:nvPr/>
        </p:nvSpPr>
        <p:spPr>
          <a:xfrm>
            <a:off x="0" y="0"/>
            <a:ext cx="12192000" cy="1264023"/>
          </a:xfrm>
          <a:prstGeom prst="rect">
            <a:avLst/>
          </a:prstGeom>
          <a:solidFill>
            <a:srgbClr val="263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FC0CF549-4EAC-F941-A598-127BE30D9DE2}"/>
              </a:ext>
            </a:extLst>
          </p:cNvPr>
          <p:cNvSpPr/>
          <p:nvPr/>
        </p:nvSpPr>
        <p:spPr>
          <a:xfrm>
            <a:off x="0" y="1264023"/>
            <a:ext cx="12192000" cy="5593977"/>
          </a:xfrm>
          <a:prstGeom prst="rect">
            <a:avLst/>
          </a:prstGeom>
          <a:solidFill>
            <a:srgbClr val="CBC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Graphical user interface, diagram&#10;&#10;Description automatically generated with medium confidence">
            <a:extLst>
              <a:ext uri="{FF2B5EF4-FFF2-40B4-BE49-F238E27FC236}">
                <a16:creationId xmlns:a16="http://schemas.microsoft.com/office/drawing/2014/main" id="{8F5BCC6E-80F7-47E2-AF4B-79F9137B66E2}"/>
              </a:ext>
            </a:extLst>
          </p:cNvPr>
          <p:cNvPicPr>
            <a:picLocks noChangeAspect="1"/>
          </p:cNvPicPr>
          <p:nvPr/>
        </p:nvPicPr>
        <p:blipFill>
          <a:blip r:embed="rId2"/>
          <a:stretch>
            <a:fillRect/>
          </a:stretch>
        </p:blipFill>
        <p:spPr>
          <a:xfrm>
            <a:off x="1768711" y="0"/>
            <a:ext cx="8654577" cy="6858000"/>
          </a:xfrm>
          <a:prstGeom prst="rect">
            <a:avLst/>
          </a:prstGeom>
        </p:spPr>
      </p:pic>
    </p:spTree>
    <p:extLst>
      <p:ext uri="{BB962C8B-B14F-4D97-AF65-F5344CB8AC3E}">
        <p14:creationId xmlns:p14="http://schemas.microsoft.com/office/powerpoint/2010/main" val="1930585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17EE2-20EA-BC4D-98CA-98237D503EE5}"/>
              </a:ext>
            </a:extLst>
          </p:cNvPr>
          <p:cNvSpPr>
            <a:spLocks noGrp="1"/>
          </p:cNvSpPr>
          <p:nvPr>
            <p:ph type="title"/>
          </p:nvPr>
        </p:nvSpPr>
        <p:spPr>
          <a:xfrm>
            <a:off x="2017059" y="17930"/>
            <a:ext cx="10112188" cy="744071"/>
          </a:xfrm>
        </p:spPr>
        <p:txBody>
          <a:bodyPr>
            <a:noAutofit/>
          </a:bodyPr>
          <a:lstStyle/>
          <a:p>
            <a:r>
              <a:rPr lang="en-US" sz="2400" dirty="0"/>
              <a:t>U.S. CENTER FOR SAFESPORT RESOURCES FOR ATHLETES, PARENTS, AND COACHES</a:t>
            </a:r>
          </a:p>
        </p:txBody>
      </p:sp>
      <p:sp>
        <p:nvSpPr>
          <p:cNvPr id="3" name="Content Placeholder 2">
            <a:extLst>
              <a:ext uri="{FF2B5EF4-FFF2-40B4-BE49-F238E27FC236}">
                <a16:creationId xmlns:a16="http://schemas.microsoft.com/office/drawing/2014/main" id="{0025D9E8-6947-9445-83F3-5BF48806A0BE}"/>
              </a:ext>
            </a:extLst>
          </p:cNvPr>
          <p:cNvSpPr>
            <a:spLocks noGrp="1"/>
          </p:cNvSpPr>
          <p:nvPr>
            <p:ph idx="1"/>
          </p:nvPr>
        </p:nvSpPr>
        <p:spPr>
          <a:xfrm>
            <a:off x="433667" y="1550896"/>
            <a:ext cx="6866964" cy="5531223"/>
          </a:xfrm>
        </p:spPr>
        <p:txBody>
          <a:bodyPr>
            <a:noAutofit/>
          </a:bodyPr>
          <a:lstStyle/>
          <a:p>
            <a:pPr marL="0" indent="0" algn="ctr">
              <a:lnSpc>
                <a:spcPct val="120000"/>
              </a:lnSpc>
              <a:buNone/>
            </a:pPr>
            <a:endParaRPr lang="en-US" sz="900" dirty="0"/>
          </a:p>
          <a:p>
            <a:pPr lvl="0">
              <a:lnSpc>
                <a:spcPct val="120000"/>
              </a:lnSpc>
            </a:pPr>
            <a:r>
              <a:rPr lang="en-US" sz="2000" dirty="0"/>
              <a:t>Available at </a:t>
            </a:r>
            <a:r>
              <a:rPr lang="en-US" sz="2000" dirty="0">
                <a:hlinkClick r:id="rId2"/>
              </a:rPr>
              <a:t>www.usarchery.org</a:t>
            </a:r>
            <a:endParaRPr lang="en-US" sz="2000" dirty="0"/>
          </a:p>
          <a:p>
            <a:pPr lvl="0">
              <a:lnSpc>
                <a:spcPct val="120000"/>
              </a:lnSpc>
            </a:pPr>
            <a:r>
              <a:rPr lang="en-US" sz="2000" dirty="0"/>
              <a:t>Parent Toolkit:</a:t>
            </a:r>
          </a:p>
          <a:p>
            <a:pPr lvl="1">
              <a:lnSpc>
                <a:spcPct val="120000"/>
              </a:lnSpc>
            </a:pPr>
            <a:r>
              <a:rPr lang="en-US" sz="1800" dirty="0"/>
              <a:t>Free Online Parent Training</a:t>
            </a:r>
          </a:p>
          <a:p>
            <a:pPr lvl="1">
              <a:lnSpc>
                <a:spcPct val="120000"/>
              </a:lnSpc>
            </a:pPr>
            <a:r>
              <a:rPr lang="en-US" sz="1800" dirty="0"/>
              <a:t>Complete Parent Toolkit</a:t>
            </a:r>
          </a:p>
          <a:p>
            <a:pPr lvl="1">
              <a:lnSpc>
                <a:spcPct val="120000"/>
              </a:lnSpc>
            </a:pPr>
            <a:r>
              <a:rPr lang="en-US" sz="1800" dirty="0"/>
              <a:t>Parents of Preschool Children</a:t>
            </a:r>
          </a:p>
          <a:p>
            <a:pPr lvl="1">
              <a:lnSpc>
                <a:spcPct val="120000"/>
              </a:lnSpc>
            </a:pPr>
            <a:r>
              <a:rPr lang="en-US" sz="1800" dirty="0"/>
              <a:t>Parents of School-Aged Children</a:t>
            </a:r>
          </a:p>
          <a:p>
            <a:pPr lvl="1">
              <a:lnSpc>
                <a:spcPct val="120000"/>
              </a:lnSpc>
            </a:pPr>
            <a:r>
              <a:rPr lang="en-US" sz="1800" dirty="0"/>
              <a:t>Parents of Middle School Youth</a:t>
            </a:r>
          </a:p>
          <a:p>
            <a:pPr lvl="1">
              <a:lnSpc>
                <a:spcPct val="120000"/>
              </a:lnSpc>
            </a:pPr>
            <a:r>
              <a:rPr lang="en-US" sz="1800" dirty="0"/>
              <a:t>Parents of High School Aged Adolescents</a:t>
            </a:r>
          </a:p>
          <a:p>
            <a:pPr lvl="1">
              <a:lnSpc>
                <a:spcPct val="120000"/>
              </a:lnSpc>
            </a:pPr>
            <a:r>
              <a:rPr lang="en-US" sz="1800" dirty="0"/>
              <a:t>Online Course: Parent’s Guide to Misconduct in Sport</a:t>
            </a:r>
          </a:p>
        </p:txBody>
      </p:sp>
      <p:pic>
        <p:nvPicPr>
          <p:cNvPr id="5" name="Picture 4" descr="A group of baseball players standing on top of a grass covered field&#10;&#10;Description automatically generated">
            <a:extLst>
              <a:ext uri="{FF2B5EF4-FFF2-40B4-BE49-F238E27FC236}">
                <a16:creationId xmlns:a16="http://schemas.microsoft.com/office/drawing/2014/main" id="{0651E828-90E4-DA44-A19E-FB46FD4F29CE}"/>
              </a:ext>
            </a:extLst>
          </p:cNvPr>
          <p:cNvPicPr>
            <a:picLocks noChangeAspect="1"/>
          </p:cNvPicPr>
          <p:nvPr/>
        </p:nvPicPr>
        <p:blipFill rotWithShape="1">
          <a:blip r:embed="rId3"/>
          <a:srcRect l="21549" r="23933"/>
          <a:stretch/>
        </p:blipFill>
        <p:spPr>
          <a:xfrm>
            <a:off x="7153835" y="1165413"/>
            <a:ext cx="4206690" cy="5145740"/>
          </a:xfrm>
          <a:prstGeom prst="rect">
            <a:avLst/>
          </a:prstGeom>
          <a:noFill/>
          <a:effectLst>
            <a:outerShdw dist="76200" dir="8100000" sx="101000" sy="101000" algn="tr" rotWithShape="0">
              <a:srgbClr val="C00000"/>
            </a:outerShdw>
          </a:effectLst>
        </p:spPr>
      </p:pic>
    </p:spTree>
    <p:extLst>
      <p:ext uri="{BB962C8B-B14F-4D97-AF65-F5344CB8AC3E}">
        <p14:creationId xmlns:p14="http://schemas.microsoft.com/office/powerpoint/2010/main" val="2084613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98741-4CA3-3C41-9D3A-18EC5DC702EB}"/>
              </a:ext>
            </a:extLst>
          </p:cNvPr>
          <p:cNvSpPr>
            <a:spLocks noGrp="1"/>
          </p:cNvSpPr>
          <p:nvPr>
            <p:ph type="title"/>
          </p:nvPr>
        </p:nvSpPr>
        <p:spPr>
          <a:xfrm>
            <a:off x="2017059" y="8965"/>
            <a:ext cx="10112188" cy="744071"/>
          </a:xfrm>
        </p:spPr>
        <p:txBody>
          <a:bodyPr/>
          <a:lstStyle/>
          <a:p>
            <a:r>
              <a:rPr lang="en-US" dirty="0"/>
              <a:t>U.S. CENTER FOR SAFESPORT</a:t>
            </a:r>
          </a:p>
        </p:txBody>
      </p:sp>
      <p:sp>
        <p:nvSpPr>
          <p:cNvPr id="6" name="Rectangle 5">
            <a:extLst>
              <a:ext uri="{FF2B5EF4-FFF2-40B4-BE49-F238E27FC236}">
                <a16:creationId xmlns:a16="http://schemas.microsoft.com/office/drawing/2014/main" id="{3375FC3C-8865-1B48-8622-0A717075A8A2}"/>
              </a:ext>
            </a:extLst>
          </p:cNvPr>
          <p:cNvSpPr/>
          <p:nvPr/>
        </p:nvSpPr>
        <p:spPr>
          <a:xfrm>
            <a:off x="708212" y="1693706"/>
            <a:ext cx="10775576" cy="1569660"/>
          </a:xfrm>
          <a:prstGeom prst="rect">
            <a:avLst/>
          </a:prstGeom>
        </p:spPr>
        <p:txBody>
          <a:bodyPr wrap="square">
            <a:spAutoFit/>
          </a:bodyPr>
          <a:lstStyle/>
          <a:p>
            <a:pPr marR="0" lvl="0" algn="ctr">
              <a:spcBef>
                <a:spcPts val="0"/>
              </a:spcBef>
              <a:spcAft>
                <a:spcPts val="0"/>
              </a:spcAft>
            </a:pPr>
            <a:r>
              <a:rPr lang="en-US" sz="2400" dirty="0">
                <a:solidFill>
                  <a:schemeClr val="tx1">
                    <a:lumMod val="50000"/>
                    <a:lumOff val="50000"/>
                  </a:schemeClr>
                </a:solidFill>
                <a:latin typeface="Interstate Light" pitchFamily="2" charset="77"/>
                <a:ea typeface="Calibri" panose="020F0502020204030204" pitchFamily="34" charset="0"/>
                <a:cs typeface="Times New Roman" panose="02020603050405020304" pitchFamily="18" charset="0"/>
              </a:rPr>
              <a:t>USA Archery is committed to our ongoing collaboration with the U.S. Center for SafeSport  to foster a culture of safety by raising awareness, centralizing best practices, and providing education and training to promote respect and prevent abuse in sport.</a:t>
            </a:r>
          </a:p>
        </p:txBody>
      </p:sp>
      <p:pic>
        <p:nvPicPr>
          <p:cNvPr id="4" name="Picture 3" descr="A screenshot of a cell phone&#10;&#10;Description automatically generated">
            <a:extLst>
              <a:ext uri="{FF2B5EF4-FFF2-40B4-BE49-F238E27FC236}">
                <a16:creationId xmlns:a16="http://schemas.microsoft.com/office/drawing/2014/main" id="{5333AAE7-4485-A241-A91C-EA1A4E8EECF9}"/>
              </a:ext>
            </a:extLst>
          </p:cNvPr>
          <p:cNvPicPr>
            <a:picLocks noChangeAspect="1"/>
          </p:cNvPicPr>
          <p:nvPr/>
        </p:nvPicPr>
        <p:blipFill>
          <a:blip r:embed="rId2"/>
          <a:stretch>
            <a:fillRect/>
          </a:stretch>
        </p:blipFill>
        <p:spPr>
          <a:xfrm>
            <a:off x="2815937" y="3221802"/>
            <a:ext cx="6414654" cy="3207327"/>
          </a:xfrm>
          <a:prstGeom prst="rect">
            <a:avLst/>
          </a:prstGeom>
        </p:spPr>
      </p:pic>
    </p:spTree>
    <p:extLst>
      <p:ext uri="{BB962C8B-B14F-4D97-AF65-F5344CB8AC3E}">
        <p14:creationId xmlns:p14="http://schemas.microsoft.com/office/powerpoint/2010/main" val="3378487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17EE2-20EA-BC4D-98CA-98237D503EE5}"/>
              </a:ext>
            </a:extLst>
          </p:cNvPr>
          <p:cNvSpPr>
            <a:spLocks noGrp="1"/>
          </p:cNvSpPr>
          <p:nvPr>
            <p:ph type="title"/>
          </p:nvPr>
        </p:nvSpPr>
        <p:spPr>
          <a:xfrm>
            <a:off x="2017059" y="17930"/>
            <a:ext cx="10112188" cy="744071"/>
          </a:xfrm>
        </p:spPr>
        <p:txBody>
          <a:bodyPr>
            <a:noAutofit/>
          </a:bodyPr>
          <a:lstStyle/>
          <a:p>
            <a:r>
              <a:rPr lang="en-US" sz="2400" dirty="0"/>
              <a:t>U.S. CENTER FOR SAFESPORT RESOURCES FOR ATHLETES, PARENTS, AND COACHES</a:t>
            </a:r>
          </a:p>
        </p:txBody>
      </p:sp>
      <p:sp>
        <p:nvSpPr>
          <p:cNvPr id="3" name="Content Placeholder 2">
            <a:extLst>
              <a:ext uri="{FF2B5EF4-FFF2-40B4-BE49-F238E27FC236}">
                <a16:creationId xmlns:a16="http://schemas.microsoft.com/office/drawing/2014/main" id="{0025D9E8-6947-9445-83F3-5BF48806A0BE}"/>
              </a:ext>
            </a:extLst>
          </p:cNvPr>
          <p:cNvSpPr>
            <a:spLocks noGrp="1"/>
          </p:cNvSpPr>
          <p:nvPr>
            <p:ph idx="1"/>
          </p:nvPr>
        </p:nvSpPr>
        <p:spPr>
          <a:xfrm>
            <a:off x="523315" y="1064932"/>
            <a:ext cx="5689227" cy="5531223"/>
          </a:xfrm>
        </p:spPr>
        <p:txBody>
          <a:bodyPr>
            <a:noAutofit/>
          </a:bodyPr>
          <a:lstStyle/>
          <a:p>
            <a:pPr marL="0" indent="0" algn="ctr">
              <a:lnSpc>
                <a:spcPct val="120000"/>
              </a:lnSpc>
              <a:buNone/>
            </a:pPr>
            <a:endParaRPr lang="en-US" sz="900" dirty="0"/>
          </a:p>
          <a:p>
            <a:pPr lvl="0">
              <a:lnSpc>
                <a:spcPct val="120000"/>
              </a:lnSpc>
            </a:pPr>
            <a:r>
              <a:rPr lang="en-US" sz="2000" dirty="0"/>
              <a:t>Youth Training Courses</a:t>
            </a:r>
          </a:p>
          <a:p>
            <a:pPr lvl="1">
              <a:lnSpc>
                <a:spcPct val="120000"/>
              </a:lnSpc>
            </a:pPr>
            <a:r>
              <a:rPr lang="en-US" sz="1600" dirty="0"/>
              <a:t>Courses for children of pre-school age; grades K-2; grades 3-5; middle school and high school. </a:t>
            </a:r>
          </a:p>
          <a:p>
            <a:pPr lvl="1">
              <a:lnSpc>
                <a:spcPct val="120000"/>
              </a:lnSpc>
            </a:pPr>
            <a:r>
              <a:rPr lang="en-US" sz="1600" dirty="0"/>
              <a:t>These free online trainings are designed as an introduction for minor athletes and their parents or other caregivers to understand the importance of positive, welcoming environments in sports, where misconduct like bullying or abuse is less likely to happen, and to know where to report abuse, should it occur.</a:t>
            </a:r>
          </a:p>
          <a:p>
            <a:pPr lvl="0">
              <a:lnSpc>
                <a:spcPct val="120000"/>
              </a:lnSpc>
            </a:pPr>
            <a:r>
              <a:rPr lang="en-US" sz="2000" dirty="0"/>
              <a:t>Coaches and Club Leaders</a:t>
            </a:r>
          </a:p>
          <a:p>
            <a:pPr lvl="1">
              <a:lnSpc>
                <a:spcPct val="120000"/>
              </a:lnSpc>
            </a:pPr>
            <a:r>
              <a:rPr lang="en-US" sz="1600" dirty="0"/>
              <a:t>Preventing Bullying; What Great Coaches Need to Know</a:t>
            </a:r>
          </a:p>
          <a:p>
            <a:pPr lvl="1">
              <a:lnSpc>
                <a:spcPct val="120000"/>
              </a:lnSpc>
            </a:pPr>
            <a:r>
              <a:rPr lang="en-US" sz="1600" dirty="0"/>
              <a:t>Coaching Boys into Men</a:t>
            </a:r>
          </a:p>
          <a:p>
            <a:pPr lvl="1">
              <a:lnSpc>
                <a:spcPct val="120000"/>
              </a:lnSpc>
            </a:pPr>
            <a:r>
              <a:rPr lang="en-US" sz="1600" dirty="0"/>
              <a:t>Athletes as Leaders</a:t>
            </a:r>
          </a:p>
        </p:txBody>
      </p:sp>
      <p:pic>
        <p:nvPicPr>
          <p:cNvPr id="5" name="Picture 4" descr="A group of people in a park&#10;&#10;Description automatically generated">
            <a:extLst>
              <a:ext uri="{FF2B5EF4-FFF2-40B4-BE49-F238E27FC236}">
                <a16:creationId xmlns:a16="http://schemas.microsoft.com/office/drawing/2014/main" id="{661C182B-573E-A140-A5F1-F9C55D35341C}"/>
              </a:ext>
            </a:extLst>
          </p:cNvPr>
          <p:cNvPicPr>
            <a:picLocks noChangeAspect="1"/>
          </p:cNvPicPr>
          <p:nvPr/>
        </p:nvPicPr>
        <p:blipFill rotWithShape="1">
          <a:blip r:embed="rId2"/>
          <a:srcRect l="11382" r="25177"/>
          <a:stretch/>
        </p:blipFill>
        <p:spPr>
          <a:xfrm>
            <a:off x="6721660" y="1233393"/>
            <a:ext cx="4947025" cy="5194300"/>
          </a:xfrm>
          <a:prstGeom prst="rect">
            <a:avLst/>
          </a:prstGeom>
          <a:noFill/>
          <a:effectLst>
            <a:outerShdw dist="76200" dir="8100000" sx="101000" sy="101000" algn="tr" rotWithShape="0">
              <a:srgbClr val="C00000"/>
            </a:outerShdw>
          </a:effectLst>
        </p:spPr>
      </p:pic>
    </p:spTree>
    <p:extLst>
      <p:ext uri="{BB962C8B-B14F-4D97-AF65-F5344CB8AC3E}">
        <p14:creationId xmlns:p14="http://schemas.microsoft.com/office/powerpoint/2010/main" val="38441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7385-87FA-874C-8572-538F37B28118}"/>
              </a:ext>
            </a:extLst>
          </p:cNvPr>
          <p:cNvSpPr>
            <a:spLocks noGrp="1"/>
          </p:cNvSpPr>
          <p:nvPr>
            <p:ph type="title"/>
          </p:nvPr>
        </p:nvSpPr>
        <p:spPr>
          <a:xfrm>
            <a:off x="2017059" y="17930"/>
            <a:ext cx="10112188" cy="744071"/>
          </a:xfrm>
        </p:spPr>
        <p:txBody>
          <a:bodyPr/>
          <a:lstStyle/>
          <a:p>
            <a:r>
              <a:rPr lang="en-US" dirty="0"/>
              <a:t>CONCLUSION</a:t>
            </a:r>
          </a:p>
        </p:txBody>
      </p:sp>
      <p:sp>
        <p:nvSpPr>
          <p:cNvPr id="3" name="Content Placeholder 2">
            <a:extLst>
              <a:ext uri="{FF2B5EF4-FFF2-40B4-BE49-F238E27FC236}">
                <a16:creationId xmlns:a16="http://schemas.microsoft.com/office/drawing/2014/main" id="{FF7B4904-8A04-8E4C-BACE-49673400D09A}"/>
              </a:ext>
            </a:extLst>
          </p:cNvPr>
          <p:cNvSpPr>
            <a:spLocks noGrp="1"/>
          </p:cNvSpPr>
          <p:nvPr>
            <p:ph idx="1"/>
          </p:nvPr>
        </p:nvSpPr>
        <p:spPr>
          <a:xfrm>
            <a:off x="685800" y="1443317"/>
            <a:ext cx="4827494" cy="4930869"/>
          </a:xfrm>
        </p:spPr>
        <p:txBody>
          <a:bodyPr>
            <a:normAutofit fontScale="77500" lnSpcReduction="20000"/>
          </a:bodyPr>
          <a:lstStyle/>
          <a:p>
            <a:pPr lvl="0">
              <a:lnSpc>
                <a:spcPct val="130000"/>
              </a:lnSpc>
            </a:pPr>
            <a:r>
              <a:rPr lang="en-US" dirty="0"/>
              <a:t>Education and awareness are the most critical components to creating safe and respectful sporting environments, free of abuse and harassment. </a:t>
            </a:r>
          </a:p>
          <a:p>
            <a:pPr lvl="0">
              <a:lnSpc>
                <a:spcPct val="130000"/>
              </a:lnSpc>
            </a:pPr>
            <a:r>
              <a:rPr lang="en-US" dirty="0"/>
              <a:t>You are the key to helping end abuse in sport!</a:t>
            </a:r>
          </a:p>
          <a:p>
            <a:pPr lvl="0">
              <a:lnSpc>
                <a:spcPct val="130000"/>
              </a:lnSpc>
            </a:pPr>
            <a:r>
              <a:rPr lang="en-US" dirty="0"/>
              <a:t>Contact Information:</a:t>
            </a:r>
          </a:p>
          <a:p>
            <a:pPr lvl="1">
              <a:lnSpc>
                <a:spcPct val="130000"/>
              </a:lnSpc>
            </a:pPr>
            <a:r>
              <a:rPr lang="en-US" dirty="0"/>
              <a:t>Samantha Bauer</a:t>
            </a:r>
          </a:p>
          <a:p>
            <a:pPr lvl="1">
              <a:lnSpc>
                <a:spcPct val="130000"/>
              </a:lnSpc>
            </a:pPr>
            <a:r>
              <a:rPr lang="en-US" u="sng" dirty="0">
                <a:hlinkClick r:id="rId2"/>
              </a:rPr>
              <a:t>athletesafety@usarchery.org</a:t>
            </a:r>
            <a:r>
              <a:rPr lang="en-US" u="sng"/>
              <a:t> </a:t>
            </a:r>
            <a:endParaRPr lang="en-US"/>
          </a:p>
          <a:p>
            <a:pPr lvl="1">
              <a:lnSpc>
                <a:spcPct val="130000"/>
              </a:lnSpc>
            </a:pPr>
            <a:r>
              <a:rPr lang="en-US" dirty="0"/>
              <a:t>719-866-3460</a:t>
            </a:r>
          </a:p>
          <a:p>
            <a:pPr marL="0" lvl="0" indent="0">
              <a:lnSpc>
                <a:spcPct val="130000"/>
              </a:lnSpc>
              <a:buNone/>
            </a:pPr>
            <a:r>
              <a:rPr lang="en-US" sz="4000" b="1" dirty="0"/>
              <a:t>Thank You!</a:t>
            </a:r>
            <a:endParaRPr lang="en-US" sz="4000" dirty="0"/>
          </a:p>
          <a:p>
            <a:endParaRPr lang="en-US" dirty="0"/>
          </a:p>
        </p:txBody>
      </p:sp>
      <p:pic>
        <p:nvPicPr>
          <p:cNvPr id="7" name="Picture 6" descr="A group of people standing on a football field&#10;&#10;Description automatically generated">
            <a:extLst>
              <a:ext uri="{FF2B5EF4-FFF2-40B4-BE49-F238E27FC236}">
                <a16:creationId xmlns:a16="http://schemas.microsoft.com/office/drawing/2014/main" id="{A4F24556-FBDA-1245-8877-CA676005BB2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24282" y="1353809"/>
            <a:ext cx="5620870" cy="4733365"/>
          </a:xfrm>
          <a:prstGeom prst="rect">
            <a:avLst/>
          </a:prstGeom>
          <a:noFill/>
          <a:effectLst>
            <a:outerShdw dist="76200" dir="8100000" sx="101000" sy="101000" algn="tr" rotWithShape="0">
              <a:srgbClr val="C00000"/>
            </a:outerShdw>
          </a:effectLst>
        </p:spPr>
      </p:pic>
    </p:spTree>
    <p:extLst>
      <p:ext uri="{BB962C8B-B14F-4D97-AF65-F5344CB8AC3E}">
        <p14:creationId xmlns:p14="http://schemas.microsoft.com/office/powerpoint/2010/main" val="3012666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2AEE4-2368-B943-963F-6F1985D1B665}"/>
              </a:ext>
            </a:extLst>
          </p:cNvPr>
          <p:cNvSpPr>
            <a:spLocks noGrp="1"/>
          </p:cNvSpPr>
          <p:nvPr>
            <p:ph type="title"/>
          </p:nvPr>
        </p:nvSpPr>
        <p:spPr/>
        <p:txBody>
          <a:bodyPr/>
          <a:lstStyle/>
          <a:p>
            <a:r>
              <a:rPr lang="en-US" dirty="0"/>
              <a:t>USA ARCHERY POLICIES</a:t>
            </a:r>
          </a:p>
        </p:txBody>
      </p:sp>
      <p:pic>
        <p:nvPicPr>
          <p:cNvPr id="4" name="Picture 3" descr="A group of people in a park&#10;&#10;Description automatically generated">
            <a:extLst>
              <a:ext uri="{FF2B5EF4-FFF2-40B4-BE49-F238E27FC236}">
                <a16:creationId xmlns:a16="http://schemas.microsoft.com/office/drawing/2014/main" id="{040E1C2A-66B3-E049-BDBD-D3880C9D667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6212" y="1201270"/>
            <a:ext cx="3114177" cy="5208495"/>
          </a:xfrm>
          <a:prstGeom prst="rect">
            <a:avLst/>
          </a:prstGeom>
          <a:noFill/>
          <a:effectLst>
            <a:outerShdw dist="76200" dir="8100000" sx="101000" sy="101000" algn="tr" rotWithShape="0">
              <a:srgbClr val="C00000"/>
            </a:outerShdw>
          </a:effectLst>
        </p:spPr>
      </p:pic>
      <p:sp>
        <p:nvSpPr>
          <p:cNvPr id="3" name="Content Placeholder 2">
            <a:extLst>
              <a:ext uri="{FF2B5EF4-FFF2-40B4-BE49-F238E27FC236}">
                <a16:creationId xmlns:a16="http://schemas.microsoft.com/office/drawing/2014/main" id="{E45B70B5-2935-CB43-A8CD-8EF0A8A22C70}"/>
              </a:ext>
            </a:extLst>
          </p:cNvPr>
          <p:cNvSpPr>
            <a:spLocks noGrp="1"/>
          </p:cNvSpPr>
          <p:nvPr>
            <p:ph idx="1"/>
          </p:nvPr>
        </p:nvSpPr>
        <p:spPr>
          <a:xfrm>
            <a:off x="4141694" y="1084730"/>
            <a:ext cx="7709647" cy="5325035"/>
          </a:xfrm>
        </p:spPr>
        <p:txBody>
          <a:bodyPr>
            <a:normAutofit fontScale="77500" lnSpcReduction="20000"/>
          </a:bodyPr>
          <a:lstStyle/>
          <a:p>
            <a:pPr>
              <a:lnSpc>
                <a:spcPct val="140000"/>
              </a:lnSpc>
            </a:pPr>
            <a:r>
              <a:rPr lang="en-US" dirty="0"/>
              <a:t>SafeSport Code: Available for review on the USA Archery website</a:t>
            </a:r>
          </a:p>
          <a:p>
            <a:pPr lvl="1">
              <a:lnSpc>
                <a:spcPct val="140000"/>
              </a:lnSpc>
            </a:pPr>
            <a:r>
              <a:rPr lang="en-US" dirty="0"/>
              <a:t>Minor Athlete Abuse and Prevention Policy</a:t>
            </a:r>
          </a:p>
          <a:p>
            <a:pPr lvl="2">
              <a:lnSpc>
                <a:spcPct val="140000"/>
              </a:lnSpc>
            </a:pPr>
            <a:r>
              <a:rPr lang="en-US" dirty="0"/>
              <a:t>USA Archery has adopted a Minor Athlete Abuse and Prevention Policy (MAAPP). This policy outlines new requirements for U.S. Center for SafeSport Education Training and Policies for One on One Interactions with Minors.</a:t>
            </a:r>
          </a:p>
          <a:p>
            <a:pPr lvl="0">
              <a:lnSpc>
                <a:spcPct val="140000"/>
              </a:lnSpc>
            </a:pPr>
            <a:r>
              <a:rPr lang="en-US" dirty="0"/>
              <a:t>USA Archery Code of Conduct</a:t>
            </a:r>
          </a:p>
          <a:p>
            <a:pPr lvl="1">
              <a:lnSpc>
                <a:spcPct val="140000"/>
              </a:lnSpc>
            </a:pPr>
            <a:r>
              <a:rPr lang="en-US" sz="2300" dirty="0"/>
              <a:t>As a result of the updates to the SafeSport Code and the adoption of the MAAPP, USA Archery has an updated Code of Conduct, which references these policies. </a:t>
            </a:r>
          </a:p>
          <a:p>
            <a:pPr>
              <a:lnSpc>
                <a:spcPct val="140000"/>
              </a:lnSpc>
            </a:pPr>
            <a:r>
              <a:rPr lang="en-US" dirty="0"/>
              <a:t>USA Archery Club and State Association Terms and Conditions</a:t>
            </a:r>
          </a:p>
          <a:p>
            <a:pPr lvl="1">
              <a:lnSpc>
                <a:spcPct val="140000"/>
              </a:lnSpc>
            </a:pPr>
            <a:r>
              <a:rPr lang="en-US" sz="2300" dirty="0"/>
              <a:t>Terms and Conditions require enforcement of MAAPP and Code of Conduct</a:t>
            </a:r>
          </a:p>
          <a:p>
            <a:endParaRPr lang="en-US" dirty="0"/>
          </a:p>
        </p:txBody>
      </p:sp>
    </p:spTree>
    <p:extLst>
      <p:ext uri="{BB962C8B-B14F-4D97-AF65-F5344CB8AC3E}">
        <p14:creationId xmlns:p14="http://schemas.microsoft.com/office/powerpoint/2010/main" val="4122127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411A2-94F3-9442-BBF8-EC2157A41EF7}"/>
              </a:ext>
            </a:extLst>
          </p:cNvPr>
          <p:cNvSpPr>
            <a:spLocks noGrp="1"/>
          </p:cNvSpPr>
          <p:nvPr>
            <p:ph type="title"/>
          </p:nvPr>
        </p:nvSpPr>
        <p:spPr>
          <a:xfrm>
            <a:off x="2017059" y="8965"/>
            <a:ext cx="10112188" cy="744071"/>
          </a:xfrm>
        </p:spPr>
        <p:txBody>
          <a:bodyPr>
            <a:noAutofit/>
          </a:bodyPr>
          <a:lstStyle/>
          <a:p>
            <a:r>
              <a:rPr lang="en-US" sz="3600" dirty="0"/>
              <a:t>MINOR ATHLETE ABUSE AND PREVENTION POLICIES</a:t>
            </a:r>
          </a:p>
        </p:txBody>
      </p:sp>
      <p:sp>
        <p:nvSpPr>
          <p:cNvPr id="3" name="Content Placeholder 2">
            <a:extLst>
              <a:ext uri="{FF2B5EF4-FFF2-40B4-BE49-F238E27FC236}">
                <a16:creationId xmlns:a16="http://schemas.microsoft.com/office/drawing/2014/main" id="{36DF5A76-F37A-B648-B147-9CF45A8399DC}"/>
              </a:ext>
            </a:extLst>
          </p:cNvPr>
          <p:cNvSpPr>
            <a:spLocks noGrp="1"/>
          </p:cNvSpPr>
          <p:nvPr>
            <p:ph idx="1"/>
          </p:nvPr>
        </p:nvSpPr>
        <p:spPr>
          <a:xfrm>
            <a:off x="394448" y="1434352"/>
            <a:ext cx="5701552" cy="4930869"/>
          </a:xfrm>
        </p:spPr>
        <p:txBody>
          <a:bodyPr>
            <a:normAutofit fontScale="62500" lnSpcReduction="20000"/>
          </a:bodyPr>
          <a:lstStyle/>
          <a:p>
            <a:pPr marL="0" lvl="0" indent="0">
              <a:lnSpc>
                <a:spcPct val="140000"/>
              </a:lnSpc>
              <a:buNone/>
            </a:pPr>
            <a:r>
              <a:rPr lang="en-US" sz="2600" dirty="0"/>
              <a:t>Federal law authorizes the Center to address the risk of emotional, physical, and sexual abuse of amateur athletes in the U.S. Olympic and Paralympic Movements (See:</a:t>
            </a:r>
            <a:r>
              <a:rPr lang="en-US" sz="2600" dirty="0">
                <a:hlinkClick r:id="rId2"/>
              </a:rPr>
              <a:t> </a:t>
            </a:r>
            <a:r>
              <a:rPr lang="en-US" sz="2600" u="sng" dirty="0">
                <a:hlinkClick r:id="rId2"/>
              </a:rPr>
              <a:t>Protecting Young Victims from Sexual Abuse and Safe Sport Authorization Act of 2017</a:t>
            </a:r>
            <a:r>
              <a:rPr lang="en-US" sz="2600" dirty="0"/>
              <a:t>). The MAAPP is based on recommendations and requirements from the Center</a:t>
            </a:r>
          </a:p>
          <a:p>
            <a:pPr lvl="0">
              <a:lnSpc>
                <a:spcPct val="140000"/>
              </a:lnSpc>
            </a:pPr>
            <a:r>
              <a:rPr lang="en-US" dirty="0"/>
              <a:t>The MAAPP includes an education and training policy and policies for:</a:t>
            </a:r>
          </a:p>
          <a:p>
            <a:pPr lvl="1">
              <a:lnSpc>
                <a:spcPct val="140000"/>
              </a:lnSpc>
            </a:pPr>
            <a:r>
              <a:rPr lang="en-US" dirty="0"/>
              <a:t>One-on-one interactions</a:t>
            </a:r>
          </a:p>
          <a:p>
            <a:pPr lvl="1">
              <a:lnSpc>
                <a:spcPct val="140000"/>
              </a:lnSpc>
            </a:pPr>
            <a:r>
              <a:rPr lang="en-US" dirty="0"/>
              <a:t>Massages and Rubdowns/Athlete Training Modalities</a:t>
            </a:r>
          </a:p>
          <a:p>
            <a:pPr lvl="1">
              <a:lnSpc>
                <a:spcPct val="140000"/>
              </a:lnSpc>
            </a:pPr>
            <a:r>
              <a:rPr lang="en-US" dirty="0"/>
              <a:t>Locker Rooms and Changing Areas</a:t>
            </a:r>
          </a:p>
          <a:p>
            <a:pPr lvl="1">
              <a:lnSpc>
                <a:spcPct val="140000"/>
              </a:lnSpc>
            </a:pPr>
            <a:r>
              <a:rPr lang="en-US" dirty="0"/>
              <a:t>Social Media and Electronic Communications</a:t>
            </a:r>
          </a:p>
          <a:p>
            <a:pPr lvl="1">
              <a:lnSpc>
                <a:spcPct val="140000"/>
              </a:lnSpc>
            </a:pPr>
            <a:r>
              <a:rPr lang="en-US" dirty="0"/>
              <a:t>Local Travel</a:t>
            </a:r>
          </a:p>
          <a:p>
            <a:pPr lvl="1">
              <a:lnSpc>
                <a:spcPct val="140000"/>
              </a:lnSpc>
            </a:pPr>
            <a:r>
              <a:rPr lang="en-US" dirty="0"/>
              <a:t>Team Travel</a:t>
            </a:r>
            <a:endParaRPr lang="en-US" sz="8000" dirty="0"/>
          </a:p>
        </p:txBody>
      </p:sp>
      <p:pic>
        <p:nvPicPr>
          <p:cNvPr id="4" name="Picture 3" descr="A person looking at the camera&#10;&#10;Description automatically generated">
            <a:extLst>
              <a:ext uri="{FF2B5EF4-FFF2-40B4-BE49-F238E27FC236}">
                <a16:creationId xmlns:a16="http://schemas.microsoft.com/office/drawing/2014/main" id="{61ACE187-CEBF-7046-9279-0F93064102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09764" y="1434352"/>
            <a:ext cx="5342965" cy="4809674"/>
          </a:xfrm>
          <a:prstGeom prst="rect">
            <a:avLst/>
          </a:prstGeom>
          <a:noFill/>
          <a:effectLst>
            <a:outerShdw dist="76200" dir="8100000" sx="101000" sy="101000" algn="tr" rotWithShape="0">
              <a:srgbClr val="263A5A"/>
            </a:outerShdw>
          </a:effectLst>
        </p:spPr>
      </p:pic>
    </p:spTree>
    <p:extLst>
      <p:ext uri="{BB962C8B-B14F-4D97-AF65-F5344CB8AC3E}">
        <p14:creationId xmlns:p14="http://schemas.microsoft.com/office/powerpoint/2010/main" val="573506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EA81D1E0-A2E8-0A49-826C-F588AC9FAD3B}"/>
              </a:ext>
            </a:extLst>
          </p:cNvPr>
          <p:cNvPicPr/>
          <p:nvPr/>
        </p:nvPicPr>
        <p:blipFill>
          <a:blip r:embed="rId2" cstate="screen">
            <a:extLst>
              <a:ext uri="{28A0092B-C50C-407E-A947-70E740481C1C}">
                <a14:useLocalDpi xmlns:a14="http://schemas.microsoft.com/office/drawing/2010/main"/>
              </a:ext>
            </a:extLst>
          </a:blip>
          <a:stretch>
            <a:fillRect/>
          </a:stretch>
        </p:blipFill>
        <p:spPr>
          <a:xfrm>
            <a:off x="1547532" y="54095"/>
            <a:ext cx="9096935" cy="6749809"/>
          </a:xfrm>
          <a:prstGeom prst="rect">
            <a:avLst/>
          </a:prstGeom>
        </p:spPr>
      </p:pic>
    </p:spTree>
    <p:extLst>
      <p:ext uri="{BB962C8B-B14F-4D97-AF65-F5344CB8AC3E}">
        <p14:creationId xmlns:p14="http://schemas.microsoft.com/office/powerpoint/2010/main" val="927205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2E11E-18E8-6F48-8D7C-8B3838748D61}"/>
              </a:ext>
            </a:extLst>
          </p:cNvPr>
          <p:cNvSpPr>
            <a:spLocks noGrp="1"/>
          </p:cNvSpPr>
          <p:nvPr>
            <p:ph type="title"/>
          </p:nvPr>
        </p:nvSpPr>
        <p:spPr>
          <a:xfrm>
            <a:off x="2017059" y="40495"/>
            <a:ext cx="10112188" cy="744071"/>
          </a:xfrm>
        </p:spPr>
        <p:txBody>
          <a:bodyPr>
            <a:noAutofit/>
          </a:bodyPr>
          <a:lstStyle/>
          <a:p>
            <a:r>
              <a:rPr lang="en-US" sz="2400" dirty="0"/>
              <a:t>U.S. CENTER FOR SAFESPORT TRAINING AND USA ARCHERY BACKGROUND SCREENING</a:t>
            </a:r>
          </a:p>
        </p:txBody>
      </p:sp>
      <p:sp>
        <p:nvSpPr>
          <p:cNvPr id="3" name="Content Placeholder 2">
            <a:extLst>
              <a:ext uri="{FF2B5EF4-FFF2-40B4-BE49-F238E27FC236}">
                <a16:creationId xmlns:a16="http://schemas.microsoft.com/office/drawing/2014/main" id="{7E54C8B3-584C-C94F-B607-2B8B5B41105D}"/>
              </a:ext>
            </a:extLst>
          </p:cNvPr>
          <p:cNvSpPr>
            <a:spLocks noGrp="1"/>
          </p:cNvSpPr>
          <p:nvPr>
            <p:ph idx="1"/>
          </p:nvPr>
        </p:nvSpPr>
        <p:spPr>
          <a:xfrm>
            <a:off x="348922" y="1228166"/>
            <a:ext cx="5580529" cy="5396752"/>
          </a:xfrm>
        </p:spPr>
        <p:txBody>
          <a:bodyPr>
            <a:normAutofit fontScale="85000" lnSpcReduction="20000"/>
          </a:bodyPr>
          <a:lstStyle/>
          <a:p>
            <a:pPr>
              <a:lnSpc>
                <a:spcPct val="110000"/>
              </a:lnSpc>
            </a:pPr>
            <a:r>
              <a:rPr lang="en-US" sz="2200" dirty="0"/>
              <a:t>The Core U.S. Center for SafeSport Training is a 90-minute course </a:t>
            </a:r>
          </a:p>
          <a:p>
            <a:pPr>
              <a:lnSpc>
                <a:spcPct val="110000"/>
              </a:lnSpc>
            </a:pPr>
            <a:r>
              <a:rPr lang="en-US" sz="2200" dirty="0"/>
              <a:t>A 30-minute Refresher Course is required on an annual basis effective the calendar year following completion of the Core Training</a:t>
            </a:r>
          </a:p>
          <a:p>
            <a:pPr lvl="1"/>
            <a:r>
              <a:rPr lang="en-US" sz="1900" dirty="0"/>
              <a:t>Refresher Course 1: Recognizing and Reporting Misconduct</a:t>
            </a:r>
          </a:p>
          <a:p>
            <a:pPr lvl="1"/>
            <a:r>
              <a:rPr lang="en-US" sz="1900" dirty="0"/>
              <a:t>Refresher Course 2: Preventing Misconduct </a:t>
            </a:r>
          </a:p>
          <a:p>
            <a:pPr lvl="1"/>
            <a:r>
              <a:rPr lang="en-US" sz="1900" dirty="0"/>
              <a:t>Refresher Course 3: Available Fall 2020</a:t>
            </a:r>
          </a:p>
          <a:p>
            <a:pPr lvl="1"/>
            <a:r>
              <a:rPr lang="en-US" sz="1900" dirty="0"/>
              <a:t>At the fifth year of involvement, user restarts the four-year cycle by taking Core Training Course</a:t>
            </a:r>
          </a:p>
          <a:p>
            <a:pPr lvl="0">
              <a:lnSpc>
                <a:spcPct val="110000"/>
              </a:lnSpc>
            </a:pPr>
            <a:r>
              <a:rPr lang="en-US" sz="2200" dirty="0"/>
              <a:t>Exclusions may be made for volunteers who only have incidental and observable contact with athletes at events on a limited basis</a:t>
            </a:r>
          </a:p>
          <a:p>
            <a:pPr lvl="0">
              <a:lnSpc>
                <a:spcPct val="110000"/>
              </a:lnSpc>
            </a:pPr>
            <a:r>
              <a:rPr lang="en-US" sz="2200" dirty="0"/>
              <a:t>Access training through USA Archery Membership Services Account</a:t>
            </a:r>
          </a:p>
          <a:p>
            <a:pPr lvl="0">
              <a:lnSpc>
                <a:spcPct val="110000"/>
              </a:lnSpc>
            </a:pPr>
            <a:r>
              <a:rPr lang="en-US" sz="2200" dirty="0"/>
              <a:t>USA Archery Background Screening</a:t>
            </a:r>
          </a:p>
          <a:p>
            <a:pPr lvl="1">
              <a:lnSpc>
                <a:spcPct val="110000"/>
              </a:lnSpc>
            </a:pPr>
            <a:r>
              <a:rPr lang="en-US" sz="1800" dirty="0"/>
              <a:t>Good for 2 Years</a:t>
            </a:r>
          </a:p>
          <a:p>
            <a:pPr lvl="1">
              <a:lnSpc>
                <a:spcPct val="110000"/>
              </a:lnSpc>
            </a:pPr>
            <a:r>
              <a:rPr lang="en-US" sz="1800" dirty="0"/>
              <a:t>Cost $35</a:t>
            </a:r>
          </a:p>
          <a:p>
            <a:pPr>
              <a:lnSpc>
                <a:spcPct val="110000"/>
              </a:lnSpc>
            </a:pPr>
            <a:endParaRPr lang="en-US" sz="2400" dirty="0"/>
          </a:p>
        </p:txBody>
      </p:sp>
      <p:pic>
        <p:nvPicPr>
          <p:cNvPr id="6" name="Picture 5" descr="A picture containing person, outdoor, holding, standing&#10;&#10;Description automatically generated">
            <a:extLst>
              <a:ext uri="{FF2B5EF4-FFF2-40B4-BE49-F238E27FC236}">
                <a16:creationId xmlns:a16="http://schemas.microsoft.com/office/drawing/2014/main" id="{3BF69B48-43C2-A24B-8B1B-E3F6EA73C6D6}"/>
              </a:ext>
            </a:extLst>
          </p:cNvPr>
          <p:cNvPicPr>
            <a:picLocks noChangeAspect="1"/>
          </p:cNvPicPr>
          <p:nvPr/>
        </p:nvPicPr>
        <p:blipFill rotWithShape="1">
          <a:blip r:embed="rId2">
            <a:extLst>
              <a:ext uri="{28A0092B-C50C-407E-A947-70E740481C1C}">
                <a14:useLocalDpi xmlns:a14="http://schemas.microsoft.com/office/drawing/2010/main" val="0"/>
              </a:ext>
            </a:extLst>
          </a:blip>
          <a:srcRect r="50598"/>
          <a:stretch/>
        </p:blipFill>
        <p:spPr>
          <a:xfrm>
            <a:off x="7017588" y="1042148"/>
            <a:ext cx="3999131" cy="5396752"/>
          </a:xfrm>
          <a:prstGeom prst="rect">
            <a:avLst/>
          </a:prstGeom>
          <a:noFill/>
          <a:effectLst>
            <a:outerShdw dist="76200" dir="8100000" sx="101000" sy="101000" algn="tr" rotWithShape="0">
              <a:srgbClr val="C00000"/>
            </a:outerShdw>
          </a:effectLst>
        </p:spPr>
      </p:pic>
    </p:spTree>
    <p:extLst>
      <p:ext uri="{BB962C8B-B14F-4D97-AF65-F5344CB8AC3E}">
        <p14:creationId xmlns:p14="http://schemas.microsoft.com/office/powerpoint/2010/main" val="3190668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2E11E-18E8-6F48-8D7C-8B3838748D61}"/>
              </a:ext>
            </a:extLst>
          </p:cNvPr>
          <p:cNvSpPr>
            <a:spLocks noGrp="1"/>
          </p:cNvSpPr>
          <p:nvPr>
            <p:ph type="title"/>
          </p:nvPr>
        </p:nvSpPr>
        <p:spPr>
          <a:xfrm>
            <a:off x="2017059" y="40495"/>
            <a:ext cx="10112188" cy="744071"/>
          </a:xfrm>
        </p:spPr>
        <p:txBody>
          <a:bodyPr>
            <a:noAutofit/>
          </a:bodyPr>
          <a:lstStyle/>
          <a:p>
            <a:r>
              <a:rPr lang="en-US" sz="2800" dirty="0"/>
              <a:t>U.S. CENTER FOR SAFESPORT AND BACKGROUND SCREENING POOL</a:t>
            </a:r>
          </a:p>
        </p:txBody>
      </p:sp>
      <p:sp>
        <p:nvSpPr>
          <p:cNvPr id="3" name="Content Placeholder 2">
            <a:extLst>
              <a:ext uri="{FF2B5EF4-FFF2-40B4-BE49-F238E27FC236}">
                <a16:creationId xmlns:a16="http://schemas.microsoft.com/office/drawing/2014/main" id="{7E54C8B3-584C-C94F-B607-2B8B5B41105D}"/>
              </a:ext>
            </a:extLst>
          </p:cNvPr>
          <p:cNvSpPr>
            <a:spLocks noGrp="1"/>
          </p:cNvSpPr>
          <p:nvPr>
            <p:ph idx="1"/>
          </p:nvPr>
        </p:nvSpPr>
        <p:spPr>
          <a:xfrm>
            <a:off x="348922" y="1228166"/>
            <a:ext cx="5580529" cy="5396752"/>
          </a:xfrm>
        </p:spPr>
        <p:txBody>
          <a:bodyPr>
            <a:normAutofit fontScale="47500" lnSpcReduction="20000"/>
          </a:bodyPr>
          <a:lstStyle/>
          <a:p>
            <a:pPr lvl="0"/>
            <a:r>
              <a:rPr lang="en-US" sz="3300" dirty="0"/>
              <a:t>Individuals USAA formally authorizes or appoints to </a:t>
            </a:r>
          </a:p>
          <a:p>
            <a:pPr lvl="1"/>
            <a:r>
              <a:rPr lang="en-US" sz="3400" dirty="0"/>
              <a:t>(a) serve in a position of authority over, or </a:t>
            </a:r>
          </a:p>
          <a:p>
            <a:pPr lvl="1"/>
            <a:r>
              <a:rPr lang="en-US" sz="3400" dirty="0"/>
              <a:t>(b) have frequent contact with athletes. </a:t>
            </a:r>
          </a:p>
          <a:p>
            <a:pPr lvl="0"/>
            <a:r>
              <a:rPr lang="en-US" sz="3300" dirty="0"/>
              <a:t>This shall include, but not be limited to staff, volunteers, coaches, instructors, judges, administrators, board members, trainers, medical personnel and local affiliated administrators/directors.</a:t>
            </a:r>
          </a:p>
          <a:p>
            <a:pPr lvl="0"/>
            <a:r>
              <a:rPr lang="en-US" sz="3300" dirty="0"/>
              <a:t>Assistants, or personal care assistants who are funded, have a contractual obligation with, or are credentialed by USAA, or otherwise have regular contact with USAA athletes.</a:t>
            </a:r>
          </a:p>
          <a:p>
            <a:pPr lvl="0"/>
            <a:r>
              <a:rPr lang="en-US" sz="3300" dirty="0"/>
              <a:t>All athletes and alternates, training partners, and guides who are selected by USAA to participate in national or international teams or Delegation Events.</a:t>
            </a:r>
          </a:p>
          <a:p>
            <a:pPr lvl="0"/>
            <a:r>
              <a:rPr lang="en-US" sz="3300" dirty="0"/>
              <a:t>All athletes and alternates, training partners, and guides that are selected by USAA to train at any Olympic &amp; Paralympic Training Center or USOPC High Performance Training Center.</a:t>
            </a:r>
          </a:p>
          <a:p>
            <a:pPr lvl="0"/>
            <a:r>
              <a:rPr lang="en-US" sz="3300" dirty="0"/>
              <a:t> Individuals affiliated with the media who are authorized or credentialed by USAA to access a training site or attend a competition run by USAA if such individual has unsupervised one-on-one interactions with athletes.</a:t>
            </a:r>
          </a:p>
          <a:p>
            <a:pPr lvl="0"/>
            <a:r>
              <a:rPr lang="en-US" sz="3300" dirty="0"/>
              <a:t> Other individuals who have regular contact with athletes as determined by USAA, in its sole discretion and/or as required by USOPC.</a:t>
            </a:r>
          </a:p>
          <a:p>
            <a:pPr>
              <a:lnSpc>
                <a:spcPct val="120000"/>
              </a:lnSpc>
            </a:pPr>
            <a:endParaRPr lang="en-US" sz="2400" dirty="0"/>
          </a:p>
        </p:txBody>
      </p:sp>
      <p:pic>
        <p:nvPicPr>
          <p:cNvPr id="4" name="Picture 3" descr="A picture containing person, outdoor, grass, tree&#10;&#10;Description automatically generated">
            <a:extLst>
              <a:ext uri="{FF2B5EF4-FFF2-40B4-BE49-F238E27FC236}">
                <a16:creationId xmlns:a16="http://schemas.microsoft.com/office/drawing/2014/main" id="{C0A5D24A-F606-E949-B52F-83EC6A5E0BA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6262550" y="1297883"/>
            <a:ext cx="5580528" cy="5067058"/>
          </a:xfrm>
          <a:prstGeom prst="rect">
            <a:avLst/>
          </a:prstGeom>
          <a:noFill/>
          <a:effectLst>
            <a:outerShdw dist="76200" dir="8100000" sx="101000" sy="101000" algn="tr" rotWithShape="0">
              <a:srgbClr val="263A5A"/>
            </a:outerShdw>
          </a:effectLst>
        </p:spPr>
      </p:pic>
    </p:spTree>
    <p:extLst>
      <p:ext uri="{BB962C8B-B14F-4D97-AF65-F5344CB8AC3E}">
        <p14:creationId xmlns:p14="http://schemas.microsoft.com/office/powerpoint/2010/main" val="311439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17EE2-20EA-BC4D-98CA-98237D503EE5}"/>
              </a:ext>
            </a:extLst>
          </p:cNvPr>
          <p:cNvSpPr>
            <a:spLocks noGrp="1"/>
          </p:cNvSpPr>
          <p:nvPr>
            <p:ph type="title"/>
          </p:nvPr>
        </p:nvSpPr>
        <p:spPr>
          <a:xfrm>
            <a:off x="2017059" y="17930"/>
            <a:ext cx="10112188" cy="744071"/>
          </a:xfrm>
        </p:spPr>
        <p:txBody>
          <a:bodyPr>
            <a:noAutofit/>
          </a:bodyPr>
          <a:lstStyle/>
          <a:p>
            <a:r>
              <a:rPr lang="en-US" sz="2800" dirty="0"/>
              <a:t>ATHLETE SAFETY PROCEDURES FOR USA ARCHERY EVENT ORGANIZERS </a:t>
            </a:r>
          </a:p>
        </p:txBody>
      </p:sp>
      <p:sp>
        <p:nvSpPr>
          <p:cNvPr id="3" name="Content Placeholder 2">
            <a:extLst>
              <a:ext uri="{FF2B5EF4-FFF2-40B4-BE49-F238E27FC236}">
                <a16:creationId xmlns:a16="http://schemas.microsoft.com/office/drawing/2014/main" id="{0025D9E8-6947-9445-83F3-5BF48806A0BE}"/>
              </a:ext>
            </a:extLst>
          </p:cNvPr>
          <p:cNvSpPr>
            <a:spLocks noGrp="1"/>
          </p:cNvSpPr>
          <p:nvPr>
            <p:ph idx="1"/>
          </p:nvPr>
        </p:nvSpPr>
        <p:spPr>
          <a:xfrm>
            <a:off x="6279776" y="1398494"/>
            <a:ext cx="5078506" cy="4930869"/>
          </a:xfrm>
        </p:spPr>
        <p:txBody>
          <a:bodyPr>
            <a:normAutofit fontScale="70000" lnSpcReduction="20000"/>
          </a:bodyPr>
          <a:lstStyle/>
          <a:p>
            <a:pPr lvl="0">
              <a:lnSpc>
                <a:spcPct val="120000"/>
              </a:lnSpc>
            </a:pPr>
            <a:r>
              <a:rPr lang="en-US" dirty="0"/>
              <a:t>Outline what steps event organizers must take to pre-authorize field of play access for all volunteers, media, vendors, medical personnel, athlete assistants, coaches and judges, etc. (hereafter, “Event Personnel”).</a:t>
            </a:r>
          </a:p>
          <a:p>
            <a:pPr lvl="0">
              <a:lnSpc>
                <a:spcPct val="120000"/>
              </a:lnSpc>
            </a:pPr>
            <a:r>
              <a:rPr lang="en-US" dirty="0"/>
              <a:t>“Event Personnel” are those who have access to the field of play at a USA Archery sanctioned event, while athletes are present.</a:t>
            </a:r>
          </a:p>
          <a:p>
            <a:pPr lvl="0">
              <a:lnSpc>
                <a:spcPct val="120000"/>
              </a:lnSpc>
            </a:pPr>
            <a:r>
              <a:rPr lang="en-US" dirty="0"/>
              <a:t>It is the responsibility of each USA Archery event organizer, club and/or state association to monitor and enforce the requirements set forth in these procedures.</a:t>
            </a:r>
          </a:p>
        </p:txBody>
      </p:sp>
      <p:pic>
        <p:nvPicPr>
          <p:cNvPr id="4" name="Picture 3" descr="A picture containing person, ground, sky&#10;&#10;Description automatically generated">
            <a:extLst>
              <a:ext uri="{FF2B5EF4-FFF2-40B4-BE49-F238E27FC236}">
                <a16:creationId xmlns:a16="http://schemas.microsoft.com/office/drawing/2014/main" id="{038E3D48-6778-C54A-9E53-34B37CCD2D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8213" y="1264163"/>
            <a:ext cx="5086350" cy="5199530"/>
          </a:xfrm>
          <a:prstGeom prst="rect">
            <a:avLst/>
          </a:prstGeom>
          <a:noFill/>
          <a:effectLst>
            <a:outerShdw dist="76200" dir="8100000" sx="101000" sy="101000" algn="tr" rotWithShape="0">
              <a:srgbClr val="263A5A"/>
            </a:outerShdw>
          </a:effectLst>
        </p:spPr>
      </p:pic>
    </p:spTree>
    <p:extLst>
      <p:ext uri="{BB962C8B-B14F-4D97-AF65-F5344CB8AC3E}">
        <p14:creationId xmlns:p14="http://schemas.microsoft.com/office/powerpoint/2010/main" val="2464529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17EE2-20EA-BC4D-98CA-98237D503EE5}"/>
              </a:ext>
            </a:extLst>
          </p:cNvPr>
          <p:cNvSpPr>
            <a:spLocks noGrp="1"/>
          </p:cNvSpPr>
          <p:nvPr>
            <p:ph type="title"/>
          </p:nvPr>
        </p:nvSpPr>
        <p:spPr>
          <a:xfrm>
            <a:off x="2017059" y="17930"/>
            <a:ext cx="10112188" cy="744071"/>
          </a:xfrm>
        </p:spPr>
        <p:txBody>
          <a:bodyPr>
            <a:noAutofit/>
          </a:bodyPr>
          <a:lstStyle/>
          <a:p>
            <a:r>
              <a:rPr lang="en-US" dirty="0"/>
              <a:t>DEFINING EVENT PERSONNEL </a:t>
            </a:r>
          </a:p>
        </p:txBody>
      </p:sp>
      <p:sp>
        <p:nvSpPr>
          <p:cNvPr id="3" name="Content Placeholder 2">
            <a:extLst>
              <a:ext uri="{FF2B5EF4-FFF2-40B4-BE49-F238E27FC236}">
                <a16:creationId xmlns:a16="http://schemas.microsoft.com/office/drawing/2014/main" id="{0025D9E8-6947-9445-83F3-5BF48806A0BE}"/>
              </a:ext>
            </a:extLst>
          </p:cNvPr>
          <p:cNvSpPr>
            <a:spLocks noGrp="1"/>
          </p:cNvSpPr>
          <p:nvPr>
            <p:ph idx="1"/>
          </p:nvPr>
        </p:nvSpPr>
        <p:spPr>
          <a:xfrm>
            <a:off x="766482" y="1398494"/>
            <a:ext cx="5078506" cy="4930869"/>
          </a:xfrm>
        </p:spPr>
        <p:txBody>
          <a:bodyPr>
            <a:normAutofit fontScale="70000" lnSpcReduction="20000"/>
          </a:bodyPr>
          <a:lstStyle/>
          <a:p>
            <a:pPr lvl="0">
              <a:lnSpc>
                <a:spcPct val="120000"/>
              </a:lnSpc>
            </a:pPr>
            <a:r>
              <a:rPr lang="en-US" dirty="0"/>
              <a:t>Volunteers who set up the field of play before the event and take down equipment after the athletes depart the field of play, are </a:t>
            </a:r>
            <a:r>
              <a:rPr lang="en-US" u="sng" dirty="0"/>
              <a:t>not</a:t>
            </a:r>
            <a:r>
              <a:rPr lang="en-US" dirty="0"/>
              <a:t> defined as “event personnel”.  Likewise, spectators and vendors who remain off the field of play are also exempt from these requirements.</a:t>
            </a:r>
          </a:p>
          <a:p>
            <a:pPr>
              <a:lnSpc>
                <a:spcPct val="120000"/>
              </a:lnSpc>
            </a:pPr>
            <a:r>
              <a:rPr lang="en-US" dirty="0"/>
              <a:t>Those who are required to be pre-authorized include volunteers, event staff, medical personnel, personal athlete assistants, USA Archery coaches and judges, etc. who help with event registration and check-in, or other duties that place them in direct contact with athletes.</a:t>
            </a:r>
          </a:p>
        </p:txBody>
      </p:sp>
      <p:pic>
        <p:nvPicPr>
          <p:cNvPr id="10" name="Picture 9" descr="A row of flags&#10;&#10;Description automatically generated">
            <a:extLst>
              <a:ext uri="{FF2B5EF4-FFF2-40B4-BE49-F238E27FC236}">
                <a16:creationId xmlns:a16="http://schemas.microsoft.com/office/drawing/2014/main" id="{46EEFDFA-3953-254F-8BA4-F130762EA54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47016" y="1174377"/>
            <a:ext cx="5478527" cy="5244353"/>
          </a:xfrm>
          <a:prstGeom prst="rect">
            <a:avLst/>
          </a:prstGeom>
          <a:noFill/>
          <a:effectLst>
            <a:outerShdw dist="76200" dir="8100000" sx="101000" sy="101000" algn="tr" rotWithShape="0">
              <a:srgbClr val="C00000"/>
            </a:outerShdw>
          </a:effectLst>
        </p:spPr>
      </p:pic>
    </p:spTree>
    <p:extLst>
      <p:ext uri="{BB962C8B-B14F-4D97-AF65-F5344CB8AC3E}">
        <p14:creationId xmlns:p14="http://schemas.microsoft.com/office/powerpoint/2010/main" val="3257074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TotalTime>
  <Words>1908</Words>
  <Application>Microsoft Office PowerPoint</Application>
  <PresentationFormat>Widescreen</PresentationFormat>
  <Paragraphs>129</Paragraphs>
  <Slides>21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Barlow Condensed SemiBold</vt:lpstr>
      <vt:lpstr>Calibri</vt:lpstr>
      <vt:lpstr>Calibri Light</vt:lpstr>
      <vt:lpstr>Interstate</vt:lpstr>
      <vt:lpstr>Interstate Light</vt:lpstr>
      <vt:lpstr>Office Theme</vt:lpstr>
      <vt:lpstr>Custom Design</vt:lpstr>
      <vt:lpstr>ATHLETE SAFETY UPDATE</vt:lpstr>
      <vt:lpstr>U.S. CENTER FOR SAFESPORT</vt:lpstr>
      <vt:lpstr>USA ARCHERY POLICIES</vt:lpstr>
      <vt:lpstr>MINOR ATHLETE ABUSE AND PREVENTION POLICIES</vt:lpstr>
      <vt:lpstr>PowerPoint Presentation</vt:lpstr>
      <vt:lpstr>U.S. CENTER FOR SAFESPORT TRAINING AND USA ARCHERY BACKGROUND SCREENING</vt:lpstr>
      <vt:lpstr>U.S. CENTER FOR SAFESPORT AND BACKGROUND SCREENING POOL</vt:lpstr>
      <vt:lpstr>ATHLETE SAFETY PROCEDURES FOR USA ARCHERY EVENT ORGANIZERS </vt:lpstr>
      <vt:lpstr>DEFINING EVENT PERSONNEL </vt:lpstr>
      <vt:lpstr>IMPLEMENTATION</vt:lpstr>
      <vt:lpstr>USA ARCHERY NON-ATHLETE PLEDGE</vt:lpstr>
      <vt:lpstr>U.S. CENTER FOR SAFESPORT TRAINING</vt:lpstr>
      <vt:lpstr>USA ARCHERY BACKGROUND SCREENING</vt:lpstr>
      <vt:lpstr>COMMUNICATION OF THE MINOR ATHLETE ABUSE PREVENTION POLICIES </vt:lpstr>
      <vt:lpstr>USA ARCHERY SUSPENSION LIST AND ADHERENCE TO THE MAAPP</vt:lpstr>
      <vt:lpstr>WHEN TO REPORT</vt:lpstr>
      <vt:lpstr>HOW TO REPORT</vt:lpstr>
      <vt:lpstr>PowerPoint Presentation</vt:lpstr>
      <vt:lpstr>U.S. CENTER FOR SAFESPORT RESOURCES FOR ATHLETES, PARENTS, AND COACHES</vt:lpstr>
      <vt:lpstr>U.S. CENTER FOR SAFESPORT RESOURCES FOR ATHLETES, PARENTS, AND COACHES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Shelby Klein</dc:creator>
  <cp:lastModifiedBy>Shelby Klein</cp:lastModifiedBy>
  <cp:revision>52</cp:revision>
  <dcterms:created xsi:type="dcterms:W3CDTF">2020-06-15T16:31:37Z</dcterms:created>
  <dcterms:modified xsi:type="dcterms:W3CDTF">2021-08-20T17:34:08Z</dcterms:modified>
</cp:coreProperties>
</file>