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62" r:id="rId5"/>
    <p:sldId id="256" r:id="rId6"/>
    <p:sldId id="257" r:id="rId7"/>
    <p:sldId id="258" r:id="rId8"/>
    <p:sldId id="259" r:id="rId9"/>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1109"/>
    <a:srgbClr val="810603"/>
    <a:srgbClr val="1C49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328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E1D6AB-9269-4118-9242-89471670274C}" type="datetimeFigureOut">
              <a:rPr lang="en-US" smtClean="0"/>
              <a:t>1/10/20</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EF06F-F175-401A-AD5C-39ECA4339EEA}" type="slidenum">
              <a:rPr lang="en-US" smtClean="0"/>
              <a:t>‹#›</a:t>
            </a:fld>
            <a:endParaRPr lang="en-US"/>
          </a:p>
        </p:txBody>
      </p:sp>
    </p:spTree>
    <p:extLst>
      <p:ext uri="{BB962C8B-B14F-4D97-AF65-F5344CB8AC3E}">
        <p14:creationId xmlns:p14="http://schemas.microsoft.com/office/powerpoint/2010/main" val="2560451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5CFB1D-3E70-4D58-B795-F21ED14671EA}" type="datetime1">
              <a:rPr lang="en-US" smtClean="0"/>
              <a:t>1/10/20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2303937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9F5344-02E9-45B5-AF85-2D19451D1AB4}" type="datetime1">
              <a:rPr lang="en-US" smtClean="0"/>
              <a:t>1/10/20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147275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8EA0C1-062E-4589-93C8-315F8AD925CC}" type="datetime1">
              <a:rPr lang="en-US" smtClean="0"/>
              <a:t>1/10/20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323523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8DAC01-1C0A-430C-BFAA-F4E0D5F90615}" type="datetime1">
              <a:rPr lang="en-US" smtClean="0"/>
              <a:t>1/10/20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2446851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542509-AB72-4A84-8273-29823CAA47A5}" type="datetime1">
              <a:rPr lang="en-US" smtClean="0"/>
              <a:t>1/10/20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273350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4C8AE3-325D-4115-9D66-D4F6A55B57BB}" type="datetime1">
              <a:rPr lang="en-US" smtClean="0"/>
              <a:t>1/10/20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1154276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E10297-4CCD-46DE-89F8-6EC740ECDC33}" type="datetime1">
              <a:rPr lang="en-US" smtClean="0"/>
              <a:t>1/10/20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545962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2AAE04-43DD-478A-8A8C-662D9421BBC5}" type="datetime1">
              <a:rPr lang="en-US" smtClean="0"/>
              <a:t>1/10/20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259054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CFCAE-0AE3-47A1-92B1-37381C2EAC26}" type="datetime1">
              <a:rPr lang="en-US" smtClean="0"/>
              <a:t>1/10/20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345028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A3E178E-3BDB-4795-AE86-E051D71BD915}" type="datetime1">
              <a:rPr lang="en-US" smtClean="0"/>
              <a:t>1/10/20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438230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4CF8C16-B67A-4313-AF34-02F99DC815A3}" type="datetime1">
              <a:rPr lang="en-US" smtClean="0"/>
              <a:t>1/10/20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7EBC96-ACBE-41BF-B19A-E27C64A0DB32}" type="slidenum">
              <a:rPr lang="en-US" smtClean="0"/>
              <a:t>‹#›</a:t>
            </a:fld>
            <a:endParaRPr lang="en-US"/>
          </a:p>
        </p:txBody>
      </p:sp>
    </p:spTree>
    <p:extLst>
      <p:ext uri="{BB962C8B-B14F-4D97-AF65-F5344CB8AC3E}">
        <p14:creationId xmlns:p14="http://schemas.microsoft.com/office/powerpoint/2010/main" val="415263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D24302F-0A13-4FD1-81AD-C538EB614ACC}" type="datetime1">
              <a:rPr lang="en-US" smtClean="0"/>
              <a:t>1/10/20</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97EBC96-ACBE-41BF-B19A-E27C64A0DB32}" type="slidenum">
              <a:rPr lang="en-US" smtClean="0"/>
              <a:t>‹#›</a:t>
            </a:fld>
            <a:endParaRPr lang="en-US"/>
          </a:p>
        </p:txBody>
      </p:sp>
    </p:spTree>
    <p:extLst>
      <p:ext uri="{BB962C8B-B14F-4D97-AF65-F5344CB8AC3E}">
        <p14:creationId xmlns:p14="http://schemas.microsoft.com/office/powerpoint/2010/main" val="206661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C27F0B5-9AE3-418D-A0C5-FFBB3694FA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B03BCC-802A-4C91-816C-3AD3B9D7A1D1}"/>
              </a:ext>
            </a:extLst>
          </p:cNvPr>
          <p:cNvSpPr>
            <a:spLocks noGrp="1"/>
          </p:cNvSpPr>
          <p:nvPr>
            <p:ph type="sldNum" sz="quarter" idx="12"/>
          </p:nvPr>
        </p:nvSpPr>
        <p:spPr/>
        <p:txBody>
          <a:bodyPr/>
          <a:lstStyle/>
          <a:p>
            <a:fld id="{797EBC96-ACBE-41BF-B19A-E27C64A0DB32}" type="slidenum">
              <a:rPr lang="en-US" smtClean="0"/>
              <a:t>1</a:t>
            </a:fld>
            <a:endParaRPr lang="en-US"/>
          </a:p>
        </p:txBody>
      </p:sp>
      <p:pic>
        <p:nvPicPr>
          <p:cNvPr id="6" name="Picture 5">
            <a:extLst>
              <a:ext uri="{FF2B5EF4-FFF2-40B4-BE49-F238E27FC236}">
                <a16:creationId xmlns:a16="http://schemas.microsoft.com/office/drawing/2014/main" id="{A3C09CCB-2D64-4640-927C-814FFAE5DA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96312"/>
            <a:ext cx="6858000" cy="2168012"/>
          </a:xfrm>
          <a:prstGeom prst="rect">
            <a:avLst/>
          </a:prstGeom>
        </p:spPr>
      </p:pic>
      <p:sp>
        <p:nvSpPr>
          <p:cNvPr id="7" name="TextBox 6">
            <a:extLst>
              <a:ext uri="{FF2B5EF4-FFF2-40B4-BE49-F238E27FC236}">
                <a16:creationId xmlns:a16="http://schemas.microsoft.com/office/drawing/2014/main" id="{3241A304-44AF-49C6-968D-A4E70714B848}"/>
              </a:ext>
            </a:extLst>
          </p:cNvPr>
          <p:cNvSpPr txBox="1"/>
          <p:nvPr/>
        </p:nvSpPr>
        <p:spPr>
          <a:xfrm>
            <a:off x="302176" y="722262"/>
            <a:ext cx="6253648" cy="2257415"/>
          </a:xfrm>
          <a:prstGeom prst="rect">
            <a:avLst/>
          </a:prstGeom>
        </p:spPr>
        <p:txBody>
          <a:bodyPr vert="horz" lIns="91440" tIns="45720" rIns="91440" bIns="45720" rtlCol="0" anchor="b">
            <a:normAutofit/>
          </a:bodyPr>
          <a:lstStyle/>
          <a:p>
            <a:pPr defTabSz="685800">
              <a:lnSpc>
                <a:spcPct val="90000"/>
              </a:lnSpc>
              <a:spcBef>
                <a:spcPct val="0"/>
              </a:spcBef>
              <a:spcAft>
                <a:spcPts val="600"/>
              </a:spcAft>
            </a:pPr>
            <a:r>
              <a:rPr lang="en-US" sz="4000" b="1" kern="1200" dirty="0">
                <a:solidFill>
                  <a:srgbClr val="FFFFFF"/>
                </a:solidFill>
                <a:latin typeface="+mj-lt"/>
                <a:ea typeface="+mj-ea"/>
                <a:cs typeface="+mj-cs"/>
              </a:rPr>
              <a:t>USA Archery (USAA)</a:t>
            </a:r>
          </a:p>
          <a:p>
            <a:pPr defTabSz="685800">
              <a:lnSpc>
                <a:spcPct val="90000"/>
              </a:lnSpc>
              <a:spcBef>
                <a:spcPct val="0"/>
              </a:spcBef>
              <a:spcAft>
                <a:spcPts val="600"/>
              </a:spcAft>
            </a:pPr>
            <a:endParaRPr lang="en-US" sz="4000" b="1" kern="1200" dirty="0">
              <a:solidFill>
                <a:srgbClr val="FFFFFF"/>
              </a:solidFill>
              <a:latin typeface="+mj-lt"/>
              <a:ea typeface="+mj-ea"/>
              <a:cs typeface="+mj-cs"/>
            </a:endParaRPr>
          </a:p>
          <a:p>
            <a:pPr defTabSz="685800">
              <a:lnSpc>
                <a:spcPct val="90000"/>
              </a:lnSpc>
              <a:spcBef>
                <a:spcPct val="0"/>
              </a:spcBef>
              <a:spcAft>
                <a:spcPts val="600"/>
              </a:spcAft>
            </a:pPr>
            <a:r>
              <a:rPr lang="en-US" sz="3200" b="1" kern="1200" dirty="0">
                <a:solidFill>
                  <a:srgbClr val="FFFFFF"/>
                </a:solidFill>
                <a:latin typeface="+mj-lt"/>
                <a:ea typeface="+mj-ea"/>
                <a:cs typeface="+mj-cs"/>
              </a:rPr>
              <a:t>Background Check Policy </a:t>
            </a:r>
          </a:p>
        </p:txBody>
      </p:sp>
      <p:cxnSp>
        <p:nvCxnSpPr>
          <p:cNvPr id="9" name="Straight Connector 8">
            <a:extLst>
              <a:ext uri="{FF2B5EF4-FFF2-40B4-BE49-F238E27FC236}">
                <a16:creationId xmlns:a16="http://schemas.microsoft.com/office/drawing/2014/main" id="{B4E71C84-D834-4864-B560-25C79EB2A3C7}"/>
              </a:ext>
            </a:extLst>
          </p:cNvPr>
          <p:cNvCxnSpPr/>
          <p:nvPr/>
        </p:nvCxnSpPr>
        <p:spPr>
          <a:xfrm>
            <a:off x="302176" y="2233914"/>
            <a:ext cx="644586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0187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43C8346-89A7-4E1A-A20F-63BF2199218F}"/>
              </a:ext>
            </a:extLst>
          </p:cNvPr>
          <p:cNvSpPr txBox="1"/>
          <p:nvPr/>
        </p:nvSpPr>
        <p:spPr>
          <a:xfrm>
            <a:off x="206778" y="1342434"/>
            <a:ext cx="6577012" cy="1446550"/>
          </a:xfrm>
          <a:prstGeom prst="rect">
            <a:avLst/>
          </a:prstGeom>
          <a:noFill/>
        </p:spPr>
        <p:txBody>
          <a:bodyPr wrap="square" rtlCol="0">
            <a:spAutoFit/>
          </a:bodyPr>
          <a:lstStyle/>
          <a:p>
            <a:pPr algn="ctr"/>
            <a:r>
              <a:rPr lang="en-US" sz="1100" dirty="0"/>
              <a:t>The U.S. Olympic &amp; Paralympic Movement is committed to the safety of athletes and participants involved in sport. As part of a well-rounded security program background checks are required in order to:</a:t>
            </a:r>
          </a:p>
          <a:p>
            <a:endParaRPr lang="en-US" sz="1100" dirty="0"/>
          </a:p>
          <a:p>
            <a:pPr marL="228600" indent="-228600">
              <a:buAutoNum type="arabicPeriod"/>
            </a:pPr>
            <a:r>
              <a:rPr lang="en-US" sz="1100" dirty="0"/>
              <a:t>Foster a safe environment;</a:t>
            </a:r>
          </a:p>
          <a:p>
            <a:pPr marL="228600" indent="-228600">
              <a:buAutoNum type="arabicPeriod"/>
            </a:pPr>
            <a:r>
              <a:rPr lang="en-US" sz="1100" dirty="0"/>
              <a:t>Create a safe living, training, and competition environment for athletes and other individuals associated with the Olympic and Paralympic Movement;</a:t>
            </a:r>
          </a:p>
          <a:p>
            <a:pPr marL="228600" indent="-228600">
              <a:buAutoNum type="arabicPeriod"/>
            </a:pPr>
            <a:r>
              <a:rPr lang="en-US" sz="1100" dirty="0"/>
              <a:t>Protect persons at risk, including but not limited to minors and vulnerable adults.</a:t>
            </a:r>
          </a:p>
          <a:p>
            <a:endParaRPr lang="en-US" sz="1100" dirty="0"/>
          </a:p>
        </p:txBody>
      </p:sp>
      <p:sp>
        <p:nvSpPr>
          <p:cNvPr id="6" name="Arrow: Chevron 5">
            <a:extLst>
              <a:ext uri="{FF2B5EF4-FFF2-40B4-BE49-F238E27FC236}">
                <a16:creationId xmlns:a16="http://schemas.microsoft.com/office/drawing/2014/main" id="{AED12007-4732-4F9A-A04F-F2DDE772781E}"/>
              </a:ext>
            </a:extLst>
          </p:cNvPr>
          <p:cNvSpPr/>
          <p:nvPr/>
        </p:nvSpPr>
        <p:spPr>
          <a:xfrm>
            <a:off x="106766" y="840318"/>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25ACA20A-C733-4B5A-BD6F-F2B5128BB353}"/>
              </a:ext>
            </a:extLst>
          </p:cNvPr>
          <p:cNvSpPr txBox="1"/>
          <p:nvPr/>
        </p:nvSpPr>
        <p:spPr>
          <a:xfrm>
            <a:off x="387753" y="881703"/>
            <a:ext cx="6115050" cy="307777"/>
          </a:xfrm>
          <a:prstGeom prst="rect">
            <a:avLst/>
          </a:prstGeom>
          <a:noFill/>
        </p:spPr>
        <p:txBody>
          <a:bodyPr wrap="square" rtlCol="0">
            <a:spAutoFit/>
          </a:bodyPr>
          <a:lstStyle/>
          <a:p>
            <a:r>
              <a:rPr lang="en-US" sz="1400" dirty="0">
                <a:solidFill>
                  <a:schemeClr val="bg1"/>
                </a:solidFill>
              </a:rPr>
              <a:t>1. </a:t>
            </a:r>
            <a:r>
              <a:rPr lang="en-US" sz="1400" b="1" i="1" dirty="0">
                <a:solidFill>
                  <a:schemeClr val="bg1"/>
                </a:solidFill>
              </a:rPr>
              <a:t>Why</a:t>
            </a:r>
            <a:r>
              <a:rPr lang="en-US" sz="1400" dirty="0">
                <a:solidFill>
                  <a:schemeClr val="bg1"/>
                </a:solidFill>
              </a:rPr>
              <a:t> does USA Archery (USAA) have a Background Check program?</a:t>
            </a:r>
          </a:p>
        </p:txBody>
      </p:sp>
      <p:sp>
        <p:nvSpPr>
          <p:cNvPr id="10" name="Arrow: Chevron 9">
            <a:extLst>
              <a:ext uri="{FF2B5EF4-FFF2-40B4-BE49-F238E27FC236}">
                <a16:creationId xmlns:a16="http://schemas.microsoft.com/office/drawing/2014/main" id="{82D3B279-0B7D-4B7A-9899-830579E7D546}"/>
              </a:ext>
            </a:extLst>
          </p:cNvPr>
          <p:cNvSpPr/>
          <p:nvPr/>
        </p:nvSpPr>
        <p:spPr>
          <a:xfrm rot="10800000">
            <a:off x="74210" y="2727543"/>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a:extLst>
              <a:ext uri="{FF2B5EF4-FFF2-40B4-BE49-F238E27FC236}">
                <a16:creationId xmlns:a16="http://schemas.microsoft.com/office/drawing/2014/main" id="{366FA817-C09A-41B8-B9F4-EEB5166C61E3}"/>
              </a:ext>
            </a:extLst>
          </p:cNvPr>
          <p:cNvSpPr txBox="1"/>
          <p:nvPr/>
        </p:nvSpPr>
        <p:spPr>
          <a:xfrm>
            <a:off x="355197" y="2797082"/>
            <a:ext cx="6115050" cy="307777"/>
          </a:xfrm>
          <a:prstGeom prst="rect">
            <a:avLst/>
          </a:prstGeom>
          <a:noFill/>
        </p:spPr>
        <p:txBody>
          <a:bodyPr wrap="square" rtlCol="0">
            <a:spAutoFit/>
          </a:bodyPr>
          <a:lstStyle/>
          <a:p>
            <a:r>
              <a:rPr lang="en-US" sz="1400" dirty="0">
                <a:solidFill>
                  <a:schemeClr val="bg1"/>
                </a:solidFill>
              </a:rPr>
              <a:t>2. </a:t>
            </a:r>
            <a:r>
              <a:rPr lang="en-US" sz="1400" b="1" i="1" dirty="0">
                <a:solidFill>
                  <a:schemeClr val="bg1"/>
                </a:solidFill>
              </a:rPr>
              <a:t>Who</a:t>
            </a:r>
            <a:r>
              <a:rPr lang="en-US" sz="1400" dirty="0">
                <a:solidFill>
                  <a:schemeClr val="bg1"/>
                </a:solidFill>
              </a:rPr>
              <a:t> is required to complete a Background Check?</a:t>
            </a:r>
          </a:p>
        </p:txBody>
      </p:sp>
      <p:sp>
        <p:nvSpPr>
          <p:cNvPr id="12" name="TextBox 11">
            <a:extLst>
              <a:ext uri="{FF2B5EF4-FFF2-40B4-BE49-F238E27FC236}">
                <a16:creationId xmlns:a16="http://schemas.microsoft.com/office/drawing/2014/main" id="{858ED094-80E9-4CD4-BA69-75AE85C6AFFA}"/>
              </a:ext>
            </a:extLst>
          </p:cNvPr>
          <p:cNvSpPr txBox="1"/>
          <p:nvPr/>
        </p:nvSpPr>
        <p:spPr>
          <a:xfrm>
            <a:off x="240896" y="3197422"/>
            <a:ext cx="6510337" cy="2462213"/>
          </a:xfrm>
          <a:prstGeom prst="rect">
            <a:avLst/>
          </a:prstGeom>
          <a:noFill/>
        </p:spPr>
        <p:txBody>
          <a:bodyPr wrap="square" rtlCol="0">
            <a:spAutoFit/>
          </a:bodyPr>
          <a:lstStyle/>
          <a:p>
            <a:pPr algn="ctr"/>
            <a:r>
              <a:rPr lang="en-US" sz="1100" dirty="0"/>
              <a:t>We require a Background Check to be issued for any of the following:</a:t>
            </a:r>
          </a:p>
          <a:p>
            <a:pPr algn="ctr"/>
            <a:endParaRPr lang="en-US" sz="1100" dirty="0"/>
          </a:p>
          <a:p>
            <a:pPr marL="228600" indent="-228600">
              <a:buFont typeface="+mj-lt"/>
              <a:buAutoNum type="arabicPeriod"/>
            </a:pPr>
            <a:r>
              <a:rPr lang="en-US" sz="1100" dirty="0"/>
              <a:t>USAA employees and individuals the sport organization formally authorizes, approves or appoints to (a) serve in a position of authority over or (b) have regular contact with athletes.</a:t>
            </a:r>
          </a:p>
          <a:p>
            <a:pPr marL="228600" indent="-228600">
              <a:buFont typeface="+mj-lt"/>
              <a:buAutoNum type="arabicPeriod"/>
            </a:pPr>
            <a:r>
              <a:rPr lang="en-US" sz="1100" dirty="0"/>
              <a:t>Personal Care Assistants that are funded, have a contractual obligation with, or are credentialed by USAA. </a:t>
            </a:r>
          </a:p>
          <a:p>
            <a:pPr marL="228600" indent="-228600">
              <a:buFont typeface="+mj-lt"/>
              <a:buAutoNum type="arabicPeriod"/>
            </a:pPr>
            <a:r>
              <a:rPr lang="en-US" sz="1100" dirty="0"/>
              <a:t>All athletes, alternates, training partners, and guides 18 years of age or older that selected by USAA to participate in domestic or international teams or Delegation Events.</a:t>
            </a:r>
          </a:p>
          <a:p>
            <a:pPr marL="228600" indent="-228600">
              <a:buFont typeface="+mj-lt"/>
              <a:buAutoNum type="arabicPeriod"/>
            </a:pPr>
            <a:r>
              <a:rPr lang="en-US" sz="1100" dirty="0"/>
              <a:t>All athletes, alternates, U.S. training partners, guides 18 years of age or older that are selected by USAA to train at any Olympic &amp; Paralympic Training Center, USOPC High Performance Training Center, or USAA Training Site. </a:t>
            </a:r>
          </a:p>
          <a:p>
            <a:pPr marL="228600" indent="-228600">
              <a:buFont typeface="+mj-lt"/>
              <a:buAutoNum type="arabicPeriod"/>
            </a:pPr>
            <a:r>
              <a:rPr lang="en-US" sz="1100" dirty="0"/>
              <a:t>Individuals affiliated with the media who are authorized or credentialed by USAA and may have unsupervised one-on-one interactions with athletes. </a:t>
            </a:r>
          </a:p>
          <a:p>
            <a:pPr marL="228600" indent="-228600">
              <a:buFont typeface="+mj-lt"/>
              <a:buAutoNum type="arabicPeriod"/>
            </a:pPr>
            <a:r>
              <a:rPr lang="en-US" sz="1100" dirty="0"/>
              <a:t>Third-party vendors/contractors that are (a) in a position of authority over or (b) in a regular contact with athletes.</a:t>
            </a:r>
          </a:p>
        </p:txBody>
      </p:sp>
      <p:sp>
        <p:nvSpPr>
          <p:cNvPr id="13" name="Arrow: Chevron 12">
            <a:extLst>
              <a:ext uri="{FF2B5EF4-FFF2-40B4-BE49-F238E27FC236}">
                <a16:creationId xmlns:a16="http://schemas.microsoft.com/office/drawing/2014/main" id="{F01F764C-2C90-4266-BE19-CFE4A4C1E671}"/>
              </a:ext>
            </a:extLst>
          </p:cNvPr>
          <p:cNvSpPr/>
          <p:nvPr/>
        </p:nvSpPr>
        <p:spPr>
          <a:xfrm>
            <a:off x="106765" y="5867205"/>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TextBox 13">
            <a:extLst>
              <a:ext uri="{FF2B5EF4-FFF2-40B4-BE49-F238E27FC236}">
                <a16:creationId xmlns:a16="http://schemas.microsoft.com/office/drawing/2014/main" id="{DA7E626A-8EB5-43C9-B60C-EF8AB1AB22A4}"/>
              </a:ext>
            </a:extLst>
          </p:cNvPr>
          <p:cNvSpPr txBox="1"/>
          <p:nvPr/>
        </p:nvSpPr>
        <p:spPr>
          <a:xfrm>
            <a:off x="416328" y="5908474"/>
            <a:ext cx="6115050" cy="307777"/>
          </a:xfrm>
          <a:prstGeom prst="rect">
            <a:avLst/>
          </a:prstGeom>
          <a:noFill/>
        </p:spPr>
        <p:txBody>
          <a:bodyPr wrap="square" rtlCol="0">
            <a:spAutoFit/>
          </a:bodyPr>
          <a:lstStyle/>
          <a:p>
            <a:r>
              <a:rPr lang="en-US" sz="1400" dirty="0">
                <a:solidFill>
                  <a:schemeClr val="bg1"/>
                </a:solidFill>
              </a:rPr>
              <a:t>3.</a:t>
            </a:r>
            <a:r>
              <a:rPr lang="en-US" sz="1400" b="1" i="1" dirty="0">
                <a:solidFill>
                  <a:schemeClr val="bg1"/>
                </a:solidFill>
              </a:rPr>
              <a:t> </a:t>
            </a:r>
            <a:r>
              <a:rPr lang="en-US" sz="1400" dirty="0">
                <a:solidFill>
                  <a:schemeClr val="bg1"/>
                </a:solidFill>
              </a:rPr>
              <a:t>Does the policy cover </a:t>
            </a:r>
            <a:r>
              <a:rPr lang="en-US" sz="1400" b="1" i="1" dirty="0">
                <a:solidFill>
                  <a:schemeClr val="bg1"/>
                </a:solidFill>
              </a:rPr>
              <a:t>adult recreational athletes</a:t>
            </a:r>
            <a:r>
              <a:rPr lang="en-US" sz="1400" dirty="0">
                <a:solidFill>
                  <a:schemeClr val="bg1"/>
                </a:solidFill>
              </a:rPr>
              <a:t>?</a:t>
            </a:r>
          </a:p>
        </p:txBody>
      </p:sp>
      <p:sp>
        <p:nvSpPr>
          <p:cNvPr id="15" name="TextBox 14">
            <a:extLst>
              <a:ext uri="{FF2B5EF4-FFF2-40B4-BE49-F238E27FC236}">
                <a16:creationId xmlns:a16="http://schemas.microsoft.com/office/drawing/2014/main" id="{1C19F4E6-0A96-4173-A6E3-97F3384ED2BD}"/>
              </a:ext>
            </a:extLst>
          </p:cNvPr>
          <p:cNvSpPr txBox="1"/>
          <p:nvPr/>
        </p:nvSpPr>
        <p:spPr>
          <a:xfrm>
            <a:off x="74210" y="6352890"/>
            <a:ext cx="6510336" cy="265457"/>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ea typeface="Calibri" panose="020F0502020204030204" pitchFamily="34" charset="0"/>
                <a:cs typeface="Times New Roman" panose="02020603050405020304" pitchFamily="18" charset="0"/>
              </a:rPr>
              <a:t>No, this policy is not intended to cover adult recreational participants.</a:t>
            </a:r>
            <a:endParaRPr lang="en-US" sz="1050" dirty="0">
              <a:ea typeface="Calibri" panose="020F0502020204030204" pitchFamily="34"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E57E924D-EADE-454F-BFDD-9E88F071DC7B}"/>
              </a:ext>
            </a:extLst>
          </p:cNvPr>
          <p:cNvSpPr>
            <a:spLocks noGrp="1"/>
          </p:cNvSpPr>
          <p:nvPr>
            <p:ph type="ftr" sz="quarter" idx="11"/>
          </p:nvPr>
        </p:nvSpPr>
        <p:spPr/>
        <p:txBody>
          <a:bodyPr/>
          <a:lstStyle/>
          <a:p>
            <a:r>
              <a:rPr lang="en-US" dirty="0"/>
              <a:t>RSO Background Check FAQ”S</a:t>
            </a:r>
          </a:p>
        </p:txBody>
      </p:sp>
      <p:sp>
        <p:nvSpPr>
          <p:cNvPr id="3" name="Slide Number Placeholder 2">
            <a:extLst>
              <a:ext uri="{FF2B5EF4-FFF2-40B4-BE49-F238E27FC236}">
                <a16:creationId xmlns:a16="http://schemas.microsoft.com/office/drawing/2014/main" id="{FAA90E9E-F190-41BB-8C4A-4DD68E7C7B20}"/>
              </a:ext>
            </a:extLst>
          </p:cNvPr>
          <p:cNvSpPr>
            <a:spLocks noGrp="1"/>
          </p:cNvSpPr>
          <p:nvPr>
            <p:ph type="sldNum" sz="quarter" idx="12"/>
          </p:nvPr>
        </p:nvSpPr>
        <p:spPr/>
        <p:txBody>
          <a:bodyPr/>
          <a:lstStyle/>
          <a:p>
            <a:fld id="{797EBC96-ACBE-41BF-B19A-E27C64A0DB32}" type="slidenum">
              <a:rPr lang="en-US" smtClean="0"/>
              <a:t>2</a:t>
            </a:fld>
            <a:endParaRPr lang="en-US"/>
          </a:p>
        </p:txBody>
      </p:sp>
      <p:sp>
        <p:nvSpPr>
          <p:cNvPr id="5" name="TextBox 4">
            <a:extLst>
              <a:ext uri="{FF2B5EF4-FFF2-40B4-BE49-F238E27FC236}">
                <a16:creationId xmlns:a16="http://schemas.microsoft.com/office/drawing/2014/main" id="{100C1E88-00DC-4D9B-86B7-C0475748489D}"/>
              </a:ext>
            </a:extLst>
          </p:cNvPr>
          <p:cNvSpPr txBox="1"/>
          <p:nvPr/>
        </p:nvSpPr>
        <p:spPr>
          <a:xfrm>
            <a:off x="199634" y="93880"/>
            <a:ext cx="6510336" cy="523220"/>
          </a:xfrm>
          <a:prstGeom prst="rect">
            <a:avLst/>
          </a:prstGeom>
          <a:noFill/>
        </p:spPr>
        <p:txBody>
          <a:bodyPr wrap="square" rtlCol="0">
            <a:spAutoFit/>
          </a:bodyPr>
          <a:lstStyle/>
          <a:p>
            <a:pPr algn="ctr"/>
            <a:r>
              <a:rPr lang="en-US" sz="1400" dirty="0">
                <a:solidFill>
                  <a:srgbClr val="C00000"/>
                </a:solidFill>
              </a:rPr>
              <a:t>The following are answers to important questions that you may have! </a:t>
            </a:r>
          </a:p>
          <a:p>
            <a:pPr algn="ctr"/>
            <a:r>
              <a:rPr lang="en-US" sz="1400" dirty="0">
                <a:solidFill>
                  <a:srgbClr val="C00000"/>
                </a:solidFill>
              </a:rPr>
              <a:t>Please take the time to carefully examine these questions.</a:t>
            </a:r>
          </a:p>
        </p:txBody>
      </p:sp>
      <p:sp>
        <p:nvSpPr>
          <p:cNvPr id="16" name="Arrow: Chevron 15">
            <a:extLst>
              <a:ext uri="{FF2B5EF4-FFF2-40B4-BE49-F238E27FC236}">
                <a16:creationId xmlns:a16="http://schemas.microsoft.com/office/drawing/2014/main" id="{FB4CF897-9A49-4929-A1D1-D2F3E778A55F}"/>
              </a:ext>
            </a:extLst>
          </p:cNvPr>
          <p:cNvSpPr/>
          <p:nvPr/>
        </p:nvSpPr>
        <p:spPr>
          <a:xfrm rot="10800000">
            <a:off x="87716" y="6744251"/>
            <a:ext cx="6696074" cy="379895"/>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TextBox 16">
            <a:extLst>
              <a:ext uri="{FF2B5EF4-FFF2-40B4-BE49-F238E27FC236}">
                <a16:creationId xmlns:a16="http://schemas.microsoft.com/office/drawing/2014/main" id="{0D1D502B-A3F7-4A70-BD7E-623ADC8EA7AD}"/>
              </a:ext>
            </a:extLst>
          </p:cNvPr>
          <p:cNvSpPr txBox="1"/>
          <p:nvPr/>
        </p:nvSpPr>
        <p:spPr>
          <a:xfrm>
            <a:off x="355197" y="6802966"/>
            <a:ext cx="6115050" cy="307777"/>
          </a:xfrm>
          <a:prstGeom prst="rect">
            <a:avLst/>
          </a:prstGeom>
          <a:noFill/>
        </p:spPr>
        <p:txBody>
          <a:bodyPr wrap="square" rtlCol="0">
            <a:spAutoFit/>
          </a:bodyPr>
          <a:lstStyle/>
          <a:p>
            <a:pPr algn="ctr"/>
            <a:r>
              <a:rPr lang="en-US" sz="1400" dirty="0">
                <a:solidFill>
                  <a:schemeClr val="bg1"/>
                </a:solidFill>
              </a:rPr>
              <a:t>4.</a:t>
            </a:r>
            <a:r>
              <a:rPr lang="en-US" sz="1400" b="1" i="1" dirty="0">
                <a:solidFill>
                  <a:schemeClr val="bg1"/>
                </a:solidFill>
              </a:rPr>
              <a:t> </a:t>
            </a:r>
            <a:r>
              <a:rPr lang="en-US" sz="1300" dirty="0">
                <a:solidFill>
                  <a:schemeClr val="bg1"/>
                </a:solidFill>
              </a:rPr>
              <a:t>Does the policy </a:t>
            </a:r>
            <a:r>
              <a:rPr lang="en-US" sz="1300" b="1" i="1" dirty="0">
                <a:solidFill>
                  <a:schemeClr val="bg1"/>
                </a:solidFill>
              </a:rPr>
              <a:t>cover international athletes</a:t>
            </a:r>
            <a:r>
              <a:rPr lang="en-US" sz="1300" dirty="0">
                <a:solidFill>
                  <a:schemeClr val="bg1"/>
                </a:solidFill>
              </a:rPr>
              <a:t> and </a:t>
            </a:r>
            <a:r>
              <a:rPr lang="en-US" sz="1300" b="1" i="1" dirty="0">
                <a:solidFill>
                  <a:schemeClr val="bg1"/>
                </a:solidFill>
              </a:rPr>
              <a:t>international training partners?</a:t>
            </a:r>
          </a:p>
        </p:txBody>
      </p:sp>
      <p:sp>
        <p:nvSpPr>
          <p:cNvPr id="18" name="TextBox 17">
            <a:extLst>
              <a:ext uri="{FF2B5EF4-FFF2-40B4-BE49-F238E27FC236}">
                <a16:creationId xmlns:a16="http://schemas.microsoft.com/office/drawing/2014/main" id="{06FB5E2B-86B9-469F-A9D7-54A924B48941}"/>
              </a:ext>
            </a:extLst>
          </p:cNvPr>
          <p:cNvSpPr txBox="1"/>
          <p:nvPr/>
        </p:nvSpPr>
        <p:spPr>
          <a:xfrm>
            <a:off x="173832" y="7351524"/>
            <a:ext cx="6510336" cy="446597"/>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ea typeface="Calibri" panose="020F0502020204030204" pitchFamily="34" charset="0"/>
                <a:cs typeface="Times New Roman" panose="02020603050405020304" pitchFamily="18" charset="0"/>
              </a:rPr>
              <a:t>International Programs using an Olympic &amp; Paralympic Training Center for less than 14 days are exempt from background checks.</a:t>
            </a:r>
            <a:endParaRPr lang="en-US" sz="105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611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56560D76-C9EF-426F-AD84-B2901DDC08E3}"/>
              </a:ext>
            </a:extLst>
          </p:cNvPr>
          <p:cNvSpPr txBox="1"/>
          <p:nvPr/>
        </p:nvSpPr>
        <p:spPr>
          <a:xfrm>
            <a:off x="-78429" y="7382529"/>
            <a:ext cx="6681424" cy="1454885"/>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t>The Background Check includes:</a:t>
            </a:r>
          </a:p>
          <a:p>
            <a:pPr marL="457200" marR="0" indent="-228600">
              <a:lnSpc>
                <a:spcPct val="107000"/>
              </a:lnSpc>
              <a:spcBef>
                <a:spcPts val="0"/>
              </a:spcBef>
              <a:buFont typeface="+mj-lt"/>
              <a:buAutoNum type="arabicPeriod"/>
            </a:pPr>
            <a:r>
              <a:rPr lang="en-US" sz="1100" dirty="0"/>
              <a:t>Social Security Number validation;</a:t>
            </a:r>
          </a:p>
          <a:p>
            <a:pPr marL="457200" marR="0" indent="-228600">
              <a:lnSpc>
                <a:spcPct val="107000"/>
              </a:lnSpc>
              <a:spcBef>
                <a:spcPts val="0"/>
              </a:spcBef>
              <a:buFont typeface="+mj-lt"/>
              <a:buAutoNum type="arabicPeriod"/>
            </a:pPr>
            <a:r>
              <a:rPr lang="en-US" sz="1100" dirty="0"/>
              <a:t>Name and address history records</a:t>
            </a:r>
          </a:p>
          <a:p>
            <a:pPr marL="457200" marR="0" indent="-228600">
              <a:lnSpc>
                <a:spcPct val="107000"/>
              </a:lnSpc>
              <a:spcBef>
                <a:spcPts val="0"/>
              </a:spcBef>
              <a:buFont typeface="+mj-lt"/>
              <a:buAutoNum type="arabicPeriod"/>
            </a:pPr>
            <a:r>
              <a:rPr lang="en-US" sz="1100" dirty="0"/>
              <a:t>Two independent Multi-Jurisdictional Criminal Database searches covering 50 states plus DC, Guam, and Puerto Rico;</a:t>
            </a:r>
          </a:p>
          <a:p>
            <a:pPr marL="457200" marR="0" indent="-228600">
              <a:lnSpc>
                <a:spcPct val="107000"/>
              </a:lnSpc>
              <a:spcBef>
                <a:spcPts val="0"/>
              </a:spcBef>
              <a:buFont typeface="+mj-lt"/>
              <a:buAutoNum type="arabicPeriod"/>
            </a:pPr>
            <a:endParaRPr lang="en-US" sz="1100" dirty="0"/>
          </a:p>
          <a:p>
            <a:pPr marL="228600" marR="0">
              <a:lnSpc>
                <a:spcPct val="107000"/>
              </a:lnSpc>
              <a:spcBef>
                <a:spcPts val="0"/>
              </a:spcBef>
            </a:pPr>
            <a:r>
              <a:rPr lang="en-US" sz="1100" dirty="0"/>
              <a:t>Cont. on pg. 4</a:t>
            </a:r>
          </a:p>
        </p:txBody>
      </p:sp>
      <p:sp>
        <p:nvSpPr>
          <p:cNvPr id="17" name="Arrow: Chevron 16">
            <a:extLst>
              <a:ext uri="{FF2B5EF4-FFF2-40B4-BE49-F238E27FC236}">
                <a16:creationId xmlns:a16="http://schemas.microsoft.com/office/drawing/2014/main" id="{5592E021-CEE8-4AF2-8C62-478AA512F589}"/>
              </a:ext>
            </a:extLst>
          </p:cNvPr>
          <p:cNvSpPr/>
          <p:nvPr/>
        </p:nvSpPr>
        <p:spPr>
          <a:xfrm>
            <a:off x="58477" y="3937323"/>
            <a:ext cx="6696074" cy="513179"/>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Arrow: Chevron 5">
            <a:extLst>
              <a:ext uri="{FF2B5EF4-FFF2-40B4-BE49-F238E27FC236}">
                <a16:creationId xmlns:a16="http://schemas.microsoft.com/office/drawing/2014/main" id="{AED12007-4732-4F9A-A04F-F2DDE772781E}"/>
              </a:ext>
            </a:extLst>
          </p:cNvPr>
          <p:cNvSpPr/>
          <p:nvPr/>
        </p:nvSpPr>
        <p:spPr>
          <a:xfrm>
            <a:off x="90488" y="194902"/>
            <a:ext cx="6696074" cy="390316"/>
          </a:xfrm>
          <a:prstGeom prst="chevron">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25ACA20A-C733-4B5A-BD6F-F2B5128BB353}"/>
              </a:ext>
            </a:extLst>
          </p:cNvPr>
          <p:cNvSpPr txBox="1"/>
          <p:nvPr/>
        </p:nvSpPr>
        <p:spPr>
          <a:xfrm>
            <a:off x="371475" y="236287"/>
            <a:ext cx="6115050" cy="307777"/>
          </a:xfrm>
          <a:prstGeom prst="rect">
            <a:avLst/>
          </a:prstGeom>
          <a:noFill/>
          <a:ln>
            <a:noFill/>
          </a:ln>
        </p:spPr>
        <p:txBody>
          <a:bodyPr wrap="square" rtlCol="0">
            <a:spAutoFit/>
          </a:bodyPr>
          <a:lstStyle/>
          <a:p>
            <a:r>
              <a:rPr lang="en-US" sz="1400" dirty="0">
                <a:solidFill>
                  <a:schemeClr val="bg1"/>
                </a:solidFill>
              </a:rPr>
              <a:t>5. </a:t>
            </a:r>
            <a:r>
              <a:rPr lang="en-US" sz="1400" b="1" i="1" dirty="0">
                <a:solidFill>
                  <a:schemeClr val="bg1"/>
                </a:solidFill>
              </a:rPr>
              <a:t>Who </a:t>
            </a:r>
            <a:r>
              <a:rPr lang="en-US" sz="1400" dirty="0">
                <a:solidFill>
                  <a:schemeClr val="bg1"/>
                </a:solidFill>
              </a:rPr>
              <a:t>will be performing the Background Check?</a:t>
            </a:r>
          </a:p>
        </p:txBody>
      </p:sp>
      <p:sp>
        <p:nvSpPr>
          <p:cNvPr id="10" name="Arrow: Chevron 9">
            <a:extLst>
              <a:ext uri="{FF2B5EF4-FFF2-40B4-BE49-F238E27FC236}">
                <a16:creationId xmlns:a16="http://schemas.microsoft.com/office/drawing/2014/main" id="{82D3B279-0B7D-4B7A-9899-830579E7D546}"/>
              </a:ext>
            </a:extLst>
          </p:cNvPr>
          <p:cNvSpPr/>
          <p:nvPr/>
        </p:nvSpPr>
        <p:spPr>
          <a:xfrm rot="10800000">
            <a:off x="37018" y="1572084"/>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a:extLst>
              <a:ext uri="{FF2B5EF4-FFF2-40B4-BE49-F238E27FC236}">
                <a16:creationId xmlns:a16="http://schemas.microsoft.com/office/drawing/2014/main" id="{366FA817-C09A-41B8-B9F4-EEB5166C61E3}"/>
              </a:ext>
            </a:extLst>
          </p:cNvPr>
          <p:cNvSpPr txBox="1"/>
          <p:nvPr/>
        </p:nvSpPr>
        <p:spPr>
          <a:xfrm>
            <a:off x="318005" y="1641623"/>
            <a:ext cx="6115050" cy="307777"/>
          </a:xfrm>
          <a:prstGeom prst="rect">
            <a:avLst/>
          </a:prstGeom>
          <a:noFill/>
        </p:spPr>
        <p:txBody>
          <a:bodyPr wrap="square" rtlCol="0">
            <a:spAutoFit/>
          </a:bodyPr>
          <a:lstStyle/>
          <a:p>
            <a:r>
              <a:rPr lang="en-US" sz="1400" dirty="0">
                <a:solidFill>
                  <a:schemeClr val="bg1"/>
                </a:solidFill>
              </a:rPr>
              <a:t> 6. What </a:t>
            </a:r>
            <a:r>
              <a:rPr lang="en-US" sz="1400" b="1" i="1" dirty="0">
                <a:solidFill>
                  <a:schemeClr val="bg1"/>
                </a:solidFill>
              </a:rPr>
              <a:t>information</a:t>
            </a:r>
            <a:r>
              <a:rPr lang="en-US" sz="1400" dirty="0">
                <a:solidFill>
                  <a:schemeClr val="bg1"/>
                </a:solidFill>
              </a:rPr>
              <a:t> will I be asked to provide?</a:t>
            </a:r>
          </a:p>
        </p:txBody>
      </p:sp>
      <p:sp>
        <p:nvSpPr>
          <p:cNvPr id="12" name="TextBox 11">
            <a:extLst>
              <a:ext uri="{FF2B5EF4-FFF2-40B4-BE49-F238E27FC236}">
                <a16:creationId xmlns:a16="http://schemas.microsoft.com/office/drawing/2014/main" id="{858ED094-80E9-4CD4-BA69-75AE85C6AFFA}"/>
              </a:ext>
            </a:extLst>
          </p:cNvPr>
          <p:cNvSpPr txBox="1"/>
          <p:nvPr/>
        </p:nvSpPr>
        <p:spPr>
          <a:xfrm>
            <a:off x="246567" y="2053666"/>
            <a:ext cx="6317245" cy="1785104"/>
          </a:xfrm>
          <a:prstGeom prst="rect">
            <a:avLst/>
          </a:prstGeom>
          <a:noFill/>
        </p:spPr>
        <p:txBody>
          <a:bodyPr wrap="square" rtlCol="0">
            <a:spAutoFit/>
          </a:bodyPr>
          <a:lstStyle/>
          <a:p>
            <a:pPr algn="ctr"/>
            <a:r>
              <a:rPr lang="en-US" sz="1100" dirty="0"/>
              <a:t>This may vary depending on the background check vendor but below are the industry standards:</a:t>
            </a:r>
          </a:p>
          <a:p>
            <a:endParaRPr lang="en-US" sz="1100" dirty="0"/>
          </a:p>
          <a:p>
            <a:pPr marL="228600" indent="-228600">
              <a:buFont typeface="+mj-lt"/>
              <a:buAutoNum type="arabicPeriod"/>
            </a:pPr>
            <a:r>
              <a:rPr lang="en-US" sz="1100" dirty="0"/>
              <a:t>Social security number (required for verification purposes; the background check will not be submitted or completed without this information)</a:t>
            </a:r>
          </a:p>
          <a:p>
            <a:pPr marL="228600" indent="-228600">
              <a:buFont typeface="+mj-lt"/>
              <a:buAutoNum type="arabicPeriod"/>
            </a:pPr>
            <a:r>
              <a:rPr lang="en-US" sz="1100" dirty="0"/>
              <a:t>Legal first and last name, as it appears on a government issued ID (state issued Driver’s License, State issued ID, or Passport)</a:t>
            </a:r>
          </a:p>
          <a:p>
            <a:pPr marL="228600" indent="-228600">
              <a:buFont typeface="+mj-lt"/>
              <a:buAutoNum type="arabicPeriod"/>
            </a:pPr>
            <a:r>
              <a:rPr lang="en-US" sz="1100" dirty="0"/>
              <a:t>Date of birth</a:t>
            </a:r>
          </a:p>
          <a:p>
            <a:pPr marL="228600" indent="-228600">
              <a:buFont typeface="+mj-lt"/>
              <a:buAutoNum type="arabicPeriod"/>
            </a:pPr>
            <a:r>
              <a:rPr lang="en-US" sz="1100" dirty="0"/>
              <a:t>Address history (including city, state, zip code, county, and years of residency)</a:t>
            </a:r>
          </a:p>
          <a:p>
            <a:pPr marL="228600" indent="-228600">
              <a:buFont typeface="+mj-lt"/>
              <a:buAutoNum type="arabicPeriod"/>
            </a:pPr>
            <a:r>
              <a:rPr lang="en-US" sz="1100" dirty="0"/>
              <a:t>Gender</a:t>
            </a:r>
          </a:p>
          <a:p>
            <a:pPr marL="228600" indent="-228600">
              <a:buFont typeface="+mj-lt"/>
              <a:buAutoNum type="arabicPeriod"/>
            </a:pPr>
            <a:r>
              <a:rPr lang="en-US" sz="1100" dirty="0"/>
              <a:t>Contact Information (e-mail address and phone number)</a:t>
            </a:r>
          </a:p>
        </p:txBody>
      </p:sp>
      <p:sp>
        <p:nvSpPr>
          <p:cNvPr id="20" name="TextBox 19">
            <a:extLst>
              <a:ext uri="{FF2B5EF4-FFF2-40B4-BE49-F238E27FC236}">
                <a16:creationId xmlns:a16="http://schemas.microsoft.com/office/drawing/2014/main" id="{40338324-5351-42DE-B561-F37C2564A17B}"/>
              </a:ext>
            </a:extLst>
          </p:cNvPr>
          <p:cNvSpPr txBox="1"/>
          <p:nvPr/>
        </p:nvSpPr>
        <p:spPr>
          <a:xfrm>
            <a:off x="339464" y="3942647"/>
            <a:ext cx="6115050" cy="523220"/>
          </a:xfrm>
          <a:prstGeom prst="rect">
            <a:avLst/>
          </a:prstGeom>
          <a:noFill/>
        </p:spPr>
        <p:txBody>
          <a:bodyPr wrap="square" rtlCol="0">
            <a:spAutoFit/>
          </a:bodyPr>
          <a:lstStyle/>
          <a:p>
            <a:r>
              <a:rPr lang="en-US" sz="1400" dirty="0">
                <a:solidFill>
                  <a:schemeClr val="bg1"/>
                </a:solidFill>
              </a:rPr>
              <a:t>7.  With the current concerns about privacy and identity theft, why do we use </a:t>
            </a:r>
            <a:r>
              <a:rPr lang="en-US" sz="1400" b="1" i="1" dirty="0">
                <a:solidFill>
                  <a:schemeClr val="bg1"/>
                </a:solidFill>
              </a:rPr>
              <a:t>social security numbers</a:t>
            </a:r>
            <a:r>
              <a:rPr lang="en-US" sz="1400" dirty="0">
                <a:solidFill>
                  <a:schemeClr val="bg1"/>
                </a:solidFill>
              </a:rPr>
              <a:t>?</a:t>
            </a:r>
          </a:p>
        </p:txBody>
      </p:sp>
      <p:sp>
        <p:nvSpPr>
          <p:cNvPr id="21" name="TextBox 20">
            <a:extLst>
              <a:ext uri="{FF2B5EF4-FFF2-40B4-BE49-F238E27FC236}">
                <a16:creationId xmlns:a16="http://schemas.microsoft.com/office/drawing/2014/main" id="{DE8BA521-64B8-4CAB-A399-2223CD5E2359}"/>
              </a:ext>
            </a:extLst>
          </p:cNvPr>
          <p:cNvSpPr txBox="1"/>
          <p:nvPr/>
        </p:nvSpPr>
        <p:spPr>
          <a:xfrm>
            <a:off x="-86628" y="4627859"/>
            <a:ext cx="6681424" cy="911468"/>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t>Background checks based on name, date of birth, address history, and social security number are standard throughout the background screening industry.  These are the key identifiers used to search national and county criminal databases.</a:t>
            </a:r>
          </a:p>
          <a:p>
            <a:pPr marL="228600" marR="0" algn="ctr">
              <a:lnSpc>
                <a:spcPct val="107000"/>
              </a:lnSpc>
              <a:spcBef>
                <a:spcPts val="0"/>
              </a:spcBef>
              <a:spcAft>
                <a:spcPts val="800"/>
              </a:spcAft>
            </a:pPr>
            <a:r>
              <a:rPr lang="en-US" sz="1100" dirty="0"/>
              <a:t>Background check vendors must follow federal regulation to manage and protect this information. </a:t>
            </a:r>
          </a:p>
        </p:txBody>
      </p:sp>
      <p:sp>
        <p:nvSpPr>
          <p:cNvPr id="2" name="Footer Placeholder 1">
            <a:extLst>
              <a:ext uri="{FF2B5EF4-FFF2-40B4-BE49-F238E27FC236}">
                <a16:creationId xmlns:a16="http://schemas.microsoft.com/office/drawing/2014/main" id="{697B1CEF-7032-4995-9AA2-4EABCE6C2B14}"/>
              </a:ext>
            </a:extLst>
          </p:cNvPr>
          <p:cNvSpPr>
            <a:spLocks noGrp="1"/>
          </p:cNvSpPr>
          <p:nvPr>
            <p:ph type="ftr" sz="quarter" idx="11"/>
          </p:nvPr>
        </p:nvSpPr>
        <p:spPr/>
        <p:txBody>
          <a:bodyPr/>
          <a:lstStyle/>
          <a:p>
            <a:r>
              <a:rPr lang="en-US" dirty="0"/>
              <a:t>RSO Background Check FAQ”S</a:t>
            </a:r>
          </a:p>
        </p:txBody>
      </p:sp>
      <p:sp>
        <p:nvSpPr>
          <p:cNvPr id="3" name="Slide Number Placeholder 2">
            <a:extLst>
              <a:ext uri="{FF2B5EF4-FFF2-40B4-BE49-F238E27FC236}">
                <a16:creationId xmlns:a16="http://schemas.microsoft.com/office/drawing/2014/main" id="{B45F18B8-7BE6-4C6A-8D33-7D922BA8C1E2}"/>
              </a:ext>
            </a:extLst>
          </p:cNvPr>
          <p:cNvSpPr>
            <a:spLocks noGrp="1"/>
          </p:cNvSpPr>
          <p:nvPr>
            <p:ph type="sldNum" sz="quarter" idx="12"/>
          </p:nvPr>
        </p:nvSpPr>
        <p:spPr/>
        <p:txBody>
          <a:bodyPr/>
          <a:lstStyle/>
          <a:p>
            <a:fld id="{797EBC96-ACBE-41BF-B19A-E27C64A0DB32}" type="slidenum">
              <a:rPr lang="en-US" smtClean="0"/>
              <a:t>3</a:t>
            </a:fld>
            <a:endParaRPr lang="en-US"/>
          </a:p>
        </p:txBody>
      </p:sp>
      <p:sp>
        <p:nvSpPr>
          <p:cNvPr id="4" name="TextBox 3">
            <a:extLst>
              <a:ext uri="{FF2B5EF4-FFF2-40B4-BE49-F238E27FC236}">
                <a16:creationId xmlns:a16="http://schemas.microsoft.com/office/drawing/2014/main" id="{9780E426-9527-4A47-8A9D-C9FCC3F57068}"/>
              </a:ext>
            </a:extLst>
          </p:cNvPr>
          <p:cNvSpPr txBox="1"/>
          <p:nvPr/>
        </p:nvSpPr>
        <p:spPr>
          <a:xfrm>
            <a:off x="395286" y="719232"/>
            <a:ext cx="5743575" cy="261610"/>
          </a:xfrm>
          <a:prstGeom prst="rect">
            <a:avLst/>
          </a:prstGeom>
          <a:noFill/>
        </p:spPr>
        <p:txBody>
          <a:bodyPr wrap="square" rtlCol="0">
            <a:spAutoFit/>
          </a:bodyPr>
          <a:lstStyle/>
          <a:p>
            <a:pPr algn="ctr"/>
            <a:r>
              <a:rPr lang="en-US" sz="1100" dirty="0"/>
              <a:t>USAA will use the National Center for Safety Initiatives (NCSI) as the background check vendor.  </a:t>
            </a:r>
          </a:p>
        </p:txBody>
      </p:sp>
      <p:sp>
        <p:nvSpPr>
          <p:cNvPr id="18" name="Arrow: Chevron 17">
            <a:extLst>
              <a:ext uri="{FF2B5EF4-FFF2-40B4-BE49-F238E27FC236}">
                <a16:creationId xmlns:a16="http://schemas.microsoft.com/office/drawing/2014/main" id="{4081C195-0083-416B-BD31-180961CA376F}"/>
              </a:ext>
            </a:extLst>
          </p:cNvPr>
          <p:cNvSpPr/>
          <p:nvPr/>
        </p:nvSpPr>
        <p:spPr>
          <a:xfrm rot="10800000">
            <a:off x="37018" y="5760114"/>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a:extLst>
              <a:ext uri="{FF2B5EF4-FFF2-40B4-BE49-F238E27FC236}">
                <a16:creationId xmlns:a16="http://schemas.microsoft.com/office/drawing/2014/main" id="{BA32F820-F039-43A4-945F-E6A423519DED}"/>
              </a:ext>
            </a:extLst>
          </p:cNvPr>
          <p:cNvSpPr txBox="1"/>
          <p:nvPr/>
        </p:nvSpPr>
        <p:spPr>
          <a:xfrm>
            <a:off x="271463" y="5813172"/>
            <a:ext cx="6115050" cy="307777"/>
          </a:xfrm>
          <a:prstGeom prst="rect">
            <a:avLst/>
          </a:prstGeom>
          <a:noFill/>
        </p:spPr>
        <p:txBody>
          <a:bodyPr wrap="square" rtlCol="0">
            <a:spAutoFit/>
          </a:bodyPr>
          <a:lstStyle/>
          <a:p>
            <a:r>
              <a:rPr lang="en-US" sz="1400" dirty="0">
                <a:solidFill>
                  <a:schemeClr val="bg1"/>
                </a:solidFill>
              </a:rPr>
              <a:t> 8. When does my Background Check </a:t>
            </a:r>
            <a:r>
              <a:rPr lang="en-US" sz="1400" b="1" i="1" dirty="0">
                <a:solidFill>
                  <a:schemeClr val="bg1"/>
                </a:solidFill>
              </a:rPr>
              <a:t>expire</a:t>
            </a:r>
            <a:r>
              <a:rPr lang="en-US" sz="1400" dirty="0">
                <a:solidFill>
                  <a:schemeClr val="bg1"/>
                </a:solidFill>
              </a:rPr>
              <a:t>?</a:t>
            </a:r>
          </a:p>
        </p:txBody>
      </p:sp>
      <p:sp>
        <p:nvSpPr>
          <p:cNvPr id="23" name="TextBox 22">
            <a:extLst>
              <a:ext uri="{FF2B5EF4-FFF2-40B4-BE49-F238E27FC236}">
                <a16:creationId xmlns:a16="http://schemas.microsoft.com/office/drawing/2014/main" id="{F3ADE77E-FB4C-4EBF-B9E5-4203ECD30721}"/>
              </a:ext>
            </a:extLst>
          </p:cNvPr>
          <p:cNvSpPr txBox="1"/>
          <p:nvPr/>
        </p:nvSpPr>
        <p:spPr>
          <a:xfrm>
            <a:off x="246567" y="6241696"/>
            <a:ext cx="6317245" cy="261610"/>
          </a:xfrm>
          <a:prstGeom prst="rect">
            <a:avLst/>
          </a:prstGeom>
          <a:noFill/>
        </p:spPr>
        <p:txBody>
          <a:bodyPr wrap="square" rtlCol="0">
            <a:spAutoFit/>
          </a:bodyPr>
          <a:lstStyle/>
          <a:p>
            <a:pPr algn="ctr"/>
            <a:r>
              <a:rPr lang="en-US" sz="1100" dirty="0"/>
              <a:t>Full background checks will be conducted on all applicable individuals at least every two years.</a:t>
            </a:r>
          </a:p>
        </p:txBody>
      </p:sp>
      <p:sp>
        <p:nvSpPr>
          <p:cNvPr id="24" name="Arrow: Chevron 23">
            <a:extLst>
              <a:ext uri="{FF2B5EF4-FFF2-40B4-BE49-F238E27FC236}">
                <a16:creationId xmlns:a16="http://schemas.microsoft.com/office/drawing/2014/main" id="{CDC2EC31-8479-4D8D-84B3-7BD8DB146676}"/>
              </a:ext>
            </a:extLst>
          </p:cNvPr>
          <p:cNvSpPr/>
          <p:nvPr/>
        </p:nvSpPr>
        <p:spPr>
          <a:xfrm>
            <a:off x="104774" y="6771025"/>
            <a:ext cx="6696074" cy="513179"/>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a:extLst>
              <a:ext uri="{FF2B5EF4-FFF2-40B4-BE49-F238E27FC236}">
                <a16:creationId xmlns:a16="http://schemas.microsoft.com/office/drawing/2014/main" id="{09B55F4A-E12C-4232-BF83-77A5F1362816}"/>
              </a:ext>
            </a:extLst>
          </p:cNvPr>
          <p:cNvSpPr txBox="1"/>
          <p:nvPr/>
        </p:nvSpPr>
        <p:spPr>
          <a:xfrm>
            <a:off x="395286" y="6884960"/>
            <a:ext cx="6115050" cy="307777"/>
          </a:xfrm>
          <a:prstGeom prst="rect">
            <a:avLst/>
          </a:prstGeom>
          <a:noFill/>
        </p:spPr>
        <p:txBody>
          <a:bodyPr wrap="square" rtlCol="0">
            <a:spAutoFit/>
          </a:bodyPr>
          <a:lstStyle/>
          <a:p>
            <a:r>
              <a:rPr lang="en-US" sz="1400" dirty="0">
                <a:solidFill>
                  <a:schemeClr val="bg1"/>
                </a:solidFill>
              </a:rPr>
              <a:t>9.  What </a:t>
            </a:r>
            <a:r>
              <a:rPr lang="en-US" sz="1400" b="1" i="1" dirty="0">
                <a:solidFill>
                  <a:schemeClr val="bg1"/>
                </a:solidFill>
              </a:rPr>
              <a:t>searches </a:t>
            </a:r>
            <a:r>
              <a:rPr lang="en-US" sz="1400" dirty="0">
                <a:solidFill>
                  <a:schemeClr val="bg1"/>
                </a:solidFill>
              </a:rPr>
              <a:t>does the Background Check include?</a:t>
            </a:r>
          </a:p>
        </p:txBody>
      </p:sp>
    </p:spTree>
    <p:extLst>
      <p:ext uri="{BB962C8B-B14F-4D97-AF65-F5344CB8AC3E}">
        <p14:creationId xmlns:p14="http://schemas.microsoft.com/office/powerpoint/2010/main" val="3933933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DB2F95B-55DD-431D-9A83-82D14ADFF13F}"/>
              </a:ext>
            </a:extLst>
          </p:cNvPr>
          <p:cNvSpPr/>
          <p:nvPr/>
        </p:nvSpPr>
        <p:spPr>
          <a:xfrm>
            <a:off x="90488" y="226493"/>
            <a:ext cx="6590576" cy="2801408"/>
          </a:xfrm>
          <a:prstGeom prst="rect">
            <a:avLst/>
          </a:prstGeom>
        </p:spPr>
        <p:txBody>
          <a:bodyPr wrap="square">
            <a:spAutoFit/>
          </a:bodyPr>
          <a:lstStyle/>
          <a:p>
            <a:pPr marL="457200" marR="0" indent="-228600">
              <a:lnSpc>
                <a:spcPct val="107000"/>
              </a:lnSpc>
              <a:spcBef>
                <a:spcPts val="0"/>
              </a:spcBef>
              <a:buFont typeface="+mj-lt"/>
              <a:buAutoNum type="arabicPeriod" startAt="6"/>
            </a:pPr>
            <a:r>
              <a:rPr lang="en-US" sz="1100" dirty="0"/>
              <a:t>Federal District Courts search for each name used and district where the individual currently lives or has lived during the past seven years, going back the length of time records are available and reportable;</a:t>
            </a:r>
          </a:p>
          <a:p>
            <a:pPr marL="457200" marR="0" indent="-228600">
              <a:lnSpc>
                <a:spcPct val="107000"/>
              </a:lnSpc>
              <a:spcBef>
                <a:spcPts val="0"/>
              </a:spcBef>
              <a:buFont typeface="+mj-lt"/>
              <a:buAutoNum type="arabicPeriod" startAt="6"/>
            </a:pPr>
            <a:r>
              <a:rPr lang="en-US" sz="1100" dirty="0"/>
              <a:t>County Criminal Records for each name used and county where the individual currently lives or has lived during the past seven years, going back the length of time records are available and reportable for each county searched;</a:t>
            </a:r>
          </a:p>
          <a:p>
            <a:pPr marL="457200" marR="0" indent="-228600">
              <a:lnSpc>
                <a:spcPct val="107000"/>
              </a:lnSpc>
              <a:spcBef>
                <a:spcPts val="0"/>
              </a:spcBef>
              <a:buFont typeface="+mj-lt"/>
              <a:buAutoNum type="arabicPeriod" startAt="6"/>
            </a:pPr>
            <a:r>
              <a:rPr lang="en-US" sz="1100" dirty="0"/>
              <a:t>Sex Offender Registry database search of all available states, plus DC, Guam, and Puerto Rico;</a:t>
            </a:r>
          </a:p>
          <a:p>
            <a:pPr marL="457200" marR="0" indent="-228600">
              <a:lnSpc>
                <a:spcPct val="107000"/>
              </a:lnSpc>
              <a:spcBef>
                <a:spcPts val="0"/>
              </a:spcBef>
              <a:buFont typeface="+mj-lt"/>
              <a:buAutoNum type="arabicPeriod" startAt="6"/>
            </a:pPr>
            <a:r>
              <a:rPr lang="en-US" sz="1100" dirty="0"/>
              <a:t>Multiple National Watch Lists;</a:t>
            </a:r>
          </a:p>
          <a:p>
            <a:pPr marL="457200" marR="0" indent="-228600">
              <a:lnSpc>
                <a:spcPct val="107000"/>
              </a:lnSpc>
              <a:spcBef>
                <a:spcPts val="0"/>
              </a:spcBef>
              <a:buFont typeface="+mj-lt"/>
              <a:buAutoNum type="arabicPeriod" startAt="6"/>
            </a:pPr>
            <a:r>
              <a:rPr lang="en-US" sz="1100" dirty="0"/>
              <a:t>SafeSport Disciplinary Records;</a:t>
            </a:r>
          </a:p>
          <a:p>
            <a:pPr marL="457200" marR="0" indent="-228600">
              <a:lnSpc>
                <a:spcPct val="107000"/>
              </a:lnSpc>
              <a:spcBef>
                <a:spcPts val="0"/>
              </a:spcBef>
              <a:buFont typeface="+mj-lt"/>
              <a:buAutoNum type="arabicPeriod" startAt="6"/>
            </a:pPr>
            <a:r>
              <a:rPr lang="en-US" sz="1100" dirty="0"/>
              <a:t>Comprehensive International Records search for individuals who have lived outside of the United States for six consecutive months in any one country, during the past seven years; </a:t>
            </a:r>
          </a:p>
          <a:p>
            <a:pPr marL="457200" marR="0" indent="-228600">
              <a:lnSpc>
                <a:spcPct val="107000"/>
              </a:lnSpc>
              <a:spcBef>
                <a:spcPts val="0"/>
              </a:spcBef>
              <a:buFont typeface="+mj-lt"/>
              <a:buAutoNum type="arabicPeriod" startAt="6"/>
            </a:pPr>
            <a:r>
              <a:rPr lang="en-US" sz="1100" dirty="0"/>
              <a:t>Motor Vehicle Records of at least a 3-year history in the state of licensure; (if driving is required for position);</a:t>
            </a:r>
          </a:p>
          <a:p>
            <a:pPr marL="457200" marR="0" indent="-228600">
              <a:lnSpc>
                <a:spcPct val="107000"/>
              </a:lnSpc>
              <a:spcBef>
                <a:spcPts val="0"/>
              </a:spcBef>
              <a:buFont typeface="+mj-lt"/>
              <a:buAutoNum type="arabicPeriod" startAt="6"/>
            </a:pPr>
            <a:r>
              <a:rPr lang="en-US" sz="1100" dirty="0"/>
              <a:t>Professional License/Certification Verification for certain medical roles;</a:t>
            </a:r>
          </a:p>
          <a:p>
            <a:pPr marL="457200" marR="0" indent="-228600">
              <a:lnSpc>
                <a:spcPct val="107000"/>
              </a:lnSpc>
              <a:spcBef>
                <a:spcPts val="0"/>
              </a:spcBef>
              <a:buFont typeface="+mj-lt"/>
              <a:buAutoNum type="arabicPeriod" startAt="6"/>
            </a:pPr>
            <a:r>
              <a:rPr lang="en-US" sz="1100" dirty="0"/>
              <a:t>And at a minimum a partial background check after 12 months that includes:  Multi-Jurisdictional Criminal Database; Sex Offender Registry Database; and SafeSport Disciplinary Records</a:t>
            </a:r>
          </a:p>
        </p:txBody>
      </p:sp>
      <p:sp>
        <p:nvSpPr>
          <p:cNvPr id="7" name="TextBox 6">
            <a:extLst>
              <a:ext uri="{FF2B5EF4-FFF2-40B4-BE49-F238E27FC236}">
                <a16:creationId xmlns:a16="http://schemas.microsoft.com/office/drawing/2014/main" id="{143C8346-89A7-4E1A-A20F-63BF2199218F}"/>
              </a:ext>
            </a:extLst>
          </p:cNvPr>
          <p:cNvSpPr txBox="1"/>
          <p:nvPr/>
        </p:nvSpPr>
        <p:spPr>
          <a:xfrm>
            <a:off x="371474" y="3812321"/>
            <a:ext cx="6309589" cy="4662815"/>
          </a:xfrm>
          <a:prstGeom prst="rect">
            <a:avLst/>
          </a:prstGeom>
          <a:noFill/>
        </p:spPr>
        <p:txBody>
          <a:bodyPr wrap="square" rtlCol="0">
            <a:spAutoFit/>
          </a:bodyPr>
          <a:lstStyle/>
          <a:p>
            <a:pPr marL="228600" indent="-228600">
              <a:buFont typeface="+mj-lt"/>
              <a:buAutoNum type="arabicPeriod"/>
            </a:pPr>
            <a:r>
              <a:rPr lang="en-US" sz="1100" dirty="0"/>
              <a:t>Any felony; </a:t>
            </a:r>
          </a:p>
          <a:p>
            <a:pPr marL="228600" indent="-228600">
              <a:buFont typeface="+mj-lt"/>
              <a:buAutoNum type="arabicPeriod"/>
            </a:pPr>
            <a:r>
              <a:rPr lang="en-US" sz="1100" dirty="0"/>
              <a:t>Any misdemeanor involving:</a:t>
            </a:r>
          </a:p>
          <a:p>
            <a:pPr marL="228600" indent="-228600">
              <a:buFont typeface="+mj-lt"/>
              <a:buAutoNum type="arabicPeriod"/>
            </a:pPr>
            <a:r>
              <a:rPr lang="en-US" sz="1100" dirty="0"/>
              <a:t>All sexual crimes, criminal offenses of a sexual nature to include but not limited to; rape, child molestation, sexual battery, lewd conduct, possession and distribution of child pornography, possession and distribution of obscene material, prostitution, indecent exposure, public indecency, and any sex offender registrant;</a:t>
            </a:r>
          </a:p>
          <a:p>
            <a:pPr marL="228600" indent="-228600">
              <a:buFont typeface="+mj-lt"/>
              <a:buAutoNum type="arabicPeriod"/>
            </a:pPr>
            <a:r>
              <a:rPr lang="en-US" sz="1100" dirty="0"/>
              <a:t>Any drug related offenses;</a:t>
            </a:r>
          </a:p>
          <a:p>
            <a:pPr marL="228600" indent="-228600">
              <a:buFont typeface="+mj-lt"/>
              <a:buAutoNum type="arabicPeriod"/>
            </a:pPr>
            <a:r>
              <a:rPr lang="en-US" sz="1100" dirty="0"/>
              <a:t>Harm to a minor or vulnerable person, including, but not limited to, offenses such as child abandonment, child endangerment/neglect/abuse, contributing to the delinquency of a minor, and DUI with a minor;</a:t>
            </a:r>
          </a:p>
          <a:p>
            <a:pPr marL="228600" indent="-228600">
              <a:buFont typeface="+mj-lt"/>
              <a:buAutoNum type="arabicPeriod"/>
            </a:pPr>
            <a:r>
              <a:rPr lang="en-US" sz="1100" dirty="0"/>
              <a:t>Violence against a person (including crimes involving firearms and domestic violence);</a:t>
            </a:r>
          </a:p>
          <a:p>
            <a:pPr marL="228600" indent="-228600">
              <a:buFont typeface="+mj-lt"/>
              <a:buAutoNum type="arabicPeriod"/>
            </a:pPr>
            <a:r>
              <a:rPr lang="en-US" sz="1100" dirty="0"/>
              <a:t>Stalking, harassment, blackmail, violation of a protection order, and/or threats; </a:t>
            </a:r>
          </a:p>
          <a:p>
            <a:pPr marL="228600" indent="-228600">
              <a:buFont typeface="+mj-lt"/>
              <a:buAutoNum type="arabicPeriod"/>
            </a:pPr>
            <a:r>
              <a:rPr lang="en-US" sz="1100" dirty="0"/>
              <a:t>Destruction of property, including arson, vandalism, and criminal mischief; and</a:t>
            </a:r>
          </a:p>
          <a:p>
            <a:pPr marL="228600" indent="-228600">
              <a:buFont typeface="+mj-lt"/>
              <a:buAutoNum type="arabicPeriod"/>
            </a:pPr>
            <a:r>
              <a:rPr lang="en-US" sz="1100" dirty="0"/>
              <a:t>Animal abuse, cruelty, or neglect.</a:t>
            </a:r>
          </a:p>
          <a:p>
            <a:endParaRPr lang="en-US" sz="1100" dirty="0"/>
          </a:p>
          <a:p>
            <a:r>
              <a:rPr lang="en-US" sz="1100" dirty="0"/>
              <a:t>Driving Privileges:</a:t>
            </a:r>
          </a:p>
          <a:p>
            <a:endParaRPr lang="en-US" sz="1100" dirty="0"/>
          </a:p>
          <a:p>
            <a:pPr marL="228600" indent="-228600">
              <a:buFont typeface="+mj-lt"/>
              <a:buAutoNum type="arabicPeriod"/>
            </a:pPr>
            <a:r>
              <a:rPr lang="en-US" sz="1100" dirty="0"/>
              <a:t>No valid driver’s license (expired or lack of license);</a:t>
            </a:r>
          </a:p>
          <a:p>
            <a:pPr marL="228600" indent="-228600">
              <a:buFont typeface="+mj-lt"/>
              <a:buAutoNum type="arabicPeriod"/>
            </a:pPr>
            <a:r>
              <a:rPr lang="en-US" sz="1100" dirty="0"/>
              <a:t>Suspended or revoked driver's license; </a:t>
            </a:r>
          </a:p>
          <a:p>
            <a:pPr marL="228600" indent="-228600">
              <a:buFont typeface="+mj-lt"/>
              <a:buAutoNum type="arabicPeriod"/>
            </a:pPr>
            <a:r>
              <a:rPr lang="en-US" sz="1100" dirty="0"/>
              <a:t>More than two moving violations and/or accidents in the prior two years; </a:t>
            </a:r>
          </a:p>
          <a:p>
            <a:pPr marL="228600" indent="-228600">
              <a:buFont typeface="+mj-lt"/>
              <a:buAutoNum type="arabicPeriod"/>
            </a:pPr>
            <a:r>
              <a:rPr lang="en-US" sz="1100" dirty="0"/>
              <a:t>A conviction for a major moving violation within the prior two years, including, but not limited to: DUI/DWI, possession of an open container, any drug-related motor vehicle incident, leaving the scene of an accident, assault (in any form) by use of a motor vehicle, and reckless driving (willful or wanton disregard for safety of persons or property in any form);</a:t>
            </a:r>
          </a:p>
          <a:p>
            <a:pPr marL="228600" indent="-228600">
              <a:buFont typeface="+mj-lt"/>
              <a:buAutoNum type="arabicPeriod"/>
            </a:pPr>
            <a:r>
              <a:rPr lang="en-US" sz="1100" dirty="0"/>
              <a:t>Pending traffic offenses; and</a:t>
            </a:r>
          </a:p>
          <a:p>
            <a:pPr marL="228600" indent="-228600">
              <a:buFont typeface="+mj-lt"/>
              <a:buAutoNum type="arabicPeriod"/>
            </a:pPr>
            <a:r>
              <a:rPr lang="en-US" sz="1100" dirty="0"/>
              <a:t>An individual being under 21 years of age.</a:t>
            </a:r>
          </a:p>
          <a:p>
            <a:endParaRPr lang="en-US" sz="1100" dirty="0"/>
          </a:p>
        </p:txBody>
      </p:sp>
      <p:sp>
        <p:nvSpPr>
          <p:cNvPr id="6" name="Arrow: Chevron 5">
            <a:extLst>
              <a:ext uri="{FF2B5EF4-FFF2-40B4-BE49-F238E27FC236}">
                <a16:creationId xmlns:a16="http://schemas.microsoft.com/office/drawing/2014/main" id="{AED12007-4732-4F9A-A04F-F2DDE772781E}"/>
              </a:ext>
            </a:extLst>
          </p:cNvPr>
          <p:cNvSpPr/>
          <p:nvPr/>
        </p:nvSpPr>
        <p:spPr>
          <a:xfrm>
            <a:off x="90488" y="3260161"/>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25ACA20A-C733-4B5A-BD6F-F2B5128BB353}"/>
              </a:ext>
            </a:extLst>
          </p:cNvPr>
          <p:cNvSpPr txBox="1"/>
          <p:nvPr/>
        </p:nvSpPr>
        <p:spPr>
          <a:xfrm>
            <a:off x="371475" y="3301546"/>
            <a:ext cx="6115050" cy="307777"/>
          </a:xfrm>
          <a:prstGeom prst="rect">
            <a:avLst/>
          </a:prstGeom>
          <a:noFill/>
        </p:spPr>
        <p:txBody>
          <a:bodyPr wrap="square" rtlCol="0">
            <a:spAutoFit/>
          </a:bodyPr>
          <a:lstStyle/>
          <a:p>
            <a:r>
              <a:rPr lang="en-US" sz="1400" dirty="0">
                <a:solidFill>
                  <a:schemeClr val="bg1"/>
                </a:solidFill>
              </a:rPr>
              <a:t>10. Which </a:t>
            </a:r>
            <a:r>
              <a:rPr lang="en-US" sz="1400" b="1" i="1" dirty="0">
                <a:solidFill>
                  <a:schemeClr val="bg1"/>
                </a:solidFill>
              </a:rPr>
              <a:t>offenses</a:t>
            </a:r>
            <a:r>
              <a:rPr lang="en-US" sz="1400" dirty="0">
                <a:solidFill>
                  <a:schemeClr val="bg1"/>
                </a:solidFill>
              </a:rPr>
              <a:t> does the Background Check look for?</a:t>
            </a:r>
          </a:p>
        </p:txBody>
      </p:sp>
      <p:sp>
        <p:nvSpPr>
          <p:cNvPr id="2" name="Footer Placeholder 1">
            <a:extLst>
              <a:ext uri="{FF2B5EF4-FFF2-40B4-BE49-F238E27FC236}">
                <a16:creationId xmlns:a16="http://schemas.microsoft.com/office/drawing/2014/main" id="{6EB1FED4-7ADE-40A0-B15D-A7089D7AD154}"/>
              </a:ext>
            </a:extLst>
          </p:cNvPr>
          <p:cNvSpPr>
            <a:spLocks noGrp="1"/>
          </p:cNvSpPr>
          <p:nvPr>
            <p:ph type="ftr" sz="quarter" idx="11"/>
          </p:nvPr>
        </p:nvSpPr>
        <p:spPr/>
        <p:txBody>
          <a:bodyPr/>
          <a:lstStyle/>
          <a:p>
            <a:r>
              <a:rPr lang="en-US" dirty="0"/>
              <a:t>RSO Background Check FAQ”S</a:t>
            </a:r>
          </a:p>
        </p:txBody>
      </p:sp>
      <p:sp>
        <p:nvSpPr>
          <p:cNvPr id="4" name="Slide Number Placeholder 3">
            <a:extLst>
              <a:ext uri="{FF2B5EF4-FFF2-40B4-BE49-F238E27FC236}">
                <a16:creationId xmlns:a16="http://schemas.microsoft.com/office/drawing/2014/main" id="{01EC0A39-0AE9-4D77-B72D-E2652CEBD9DC}"/>
              </a:ext>
            </a:extLst>
          </p:cNvPr>
          <p:cNvSpPr>
            <a:spLocks noGrp="1"/>
          </p:cNvSpPr>
          <p:nvPr>
            <p:ph type="sldNum" sz="quarter" idx="12"/>
          </p:nvPr>
        </p:nvSpPr>
        <p:spPr/>
        <p:txBody>
          <a:bodyPr/>
          <a:lstStyle/>
          <a:p>
            <a:fld id="{797EBC96-ACBE-41BF-B19A-E27C64A0DB32}" type="slidenum">
              <a:rPr lang="en-US" smtClean="0"/>
              <a:t>4</a:t>
            </a:fld>
            <a:endParaRPr lang="en-US"/>
          </a:p>
        </p:txBody>
      </p:sp>
    </p:spTree>
    <p:extLst>
      <p:ext uri="{BB962C8B-B14F-4D97-AF65-F5344CB8AC3E}">
        <p14:creationId xmlns:p14="http://schemas.microsoft.com/office/powerpoint/2010/main" val="2738728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rrow: Chevron 21">
            <a:extLst>
              <a:ext uri="{FF2B5EF4-FFF2-40B4-BE49-F238E27FC236}">
                <a16:creationId xmlns:a16="http://schemas.microsoft.com/office/drawing/2014/main" id="{88527B94-7CD9-47D2-8F17-625D7AB329C4}"/>
              </a:ext>
            </a:extLst>
          </p:cNvPr>
          <p:cNvSpPr/>
          <p:nvPr/>
        </p:nvSpPr>
        <p:spPr>
          <a:xfrm rot="10800000">
            <a:off x="0" y="1885249"/>
            <a:ext cx="6696074" cy="827771"/>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Chevron 12">
            <a:extLst>
              <a:ext uri="{FF2B5EF4-FFF2-40B4-BE49-F238E27FC236}">
                <a16:creationId xmlns:a16="http://schemas.microsoft.com/office/drawing/2014/main" id="{F01F764C-2C90-4266-BE19-CFE4A4C1E671}"/>
              </a:ext>
            </a:extLst>
          </p:cNvPr>
          <p:cNvSpPr/>
          <p:nvPr/>
        </p:nvSpPr>
        <p:spPr>
          <a:xfrm rot="21600000">
            <a:off x="80963" y="258967"/>
            <a:ext cx="6696074" cy="575443"/>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TextBox 13">
            <a:extLst>
              <a:ext uri="{FF2B5EF4-FFF2-40B4-BE49-F238E27FC236}">
                <a16:creationId xmlns:a16="http://schemas.microsoft.com/office/drawing/2014/main" id="{DA7E626A-8EB5-43C9-B60C-EF8AB1AB22A4}"/>
              </a:ext>
            </a:extLst>
          </p:cNvPr>
          <p:cNvSpPr txBox="1"/>
          <p:nvPr/>
        </p:nvSpPr>
        <p:spPr>
          <a:xfrm>
            <a:off x="222416" y="363492"/>
            <a:ext cx="6286020" cy="307777"/>
          </a:xfrm>
          <a:prstGeom prst="rect">
            <a:avLst/>
          </a:prstGeom>
          <a:noFill/>
        </p:spPr>
        <p:txBody>
          <a:bodyPr wrap="square" rtlCol="0">
            <a:spAutoFit/>
          </a:bodyPr>
          <a:lstStyle/>
          <a:p>
            <a:pPr algn="ctr"/>
            <a:r>
              <a:rPr lang="en-US" sz="1400" dirty="0">
                <a:solidFill>
                  <a:schemeClr val="bg1"/>
                </a:solidFill>
              </a:rPr>
              <a:t>11. Which offenses </a:t>
            </a:r>
            <a:r>
              <a:rPr lang="en-US" sz="1400" b="1" i="1" dirty="0">
                <a:solidFill>
                  <a:schemeClr val="bg1"/>
                </a:solidFill>
              </a:rPr>
              <a:t>disqualify</a:t>
            </a:r>
            <a:r>
              <a:rPr lang="en-US" sz="1400" dirty="0">
                <a:solidFill>
                  <a:schemeClr val="bg1"/>
                </a:solidFill>
              </a:rPr>
              <a:t> me for membership or participation with USAA?</a:t>
            </a:r>
          </a:p>
        </p:txBody>
      </p:sp>
      <p:sp>
        <p:nvSpPr>
          <p:cNvPr id="15" name="TextBox 14">
            <a:extLst>
              <a:ext uri="{FF2B5EF4-FFF2-40B4-BE49-F238E27FC236}">
                <a16:creationId xmlns:a16="http://schemas.microsoft.com/office/drawing/2014/main" id="{1C19F4E6-0A96-4173-A6E3-97F3384ED2BD}"/>
              </a:ext>
            </a:extLst>
          </p:cNvPr>
          <p:cNvSpPr txBox="1"/>
          <p:nvPr/>
        </p:nvSpPr>
        <p:spPr>
          <a:xfrm>
            <a:off x="0" y="922945"/>
            <a:ext cx="6696074" cy="730328"/>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t>An individual will be subject to USAA’s policies and procedures to determine eligibility.</a:t>
            </a:r>
          </a:p>
          <a:p>
            <a:pPr marL="228600" marR="0" algn="ctr">
              <a:lnSpc>
                <a:spcPct val="107000"/>
              </a:lnSpc>
              <a:spcBef>
                <a:spcPts val="0"/>
              </a:spcBef>
              <a:spcAft>
                <a:spcPts val="800"/>
              </a:spcAft>
            </a:pPr>
            <a:r>
              <a:rPr lang="en-US" sz="1100" dirty="0"/>
              <a:t>The only time the USOPC will determine eligibility of an individual is for affiliation with the USOPC, access to an Olympic &amp; Paralympic Training Center, or to participate in a Delegation Event.</a:t>
            </a:r>
          </a:p>
        </p:txBody>
      </p:sp>
      <p:sp>
        <p:nvSpPr>
          <p:cNvPr id="20" name="TextBox 19">
            <a:extLst>
              <a:ext uri="{FF2B5EF4-FFF2-40B4-BE49-F238E27FC236}">
                <a16:creationId xmlns:a16="http://schemas.microsoft.com/office/drawing/2014/main" id="{40338324-5351-42DE-B561-F37C2564A17B}"/>
              </a:ext>
            </a:extLst>
          </p:cNvPr>
          <p:cNvSpPr txBox="1"/>
          <p:nvPr/>
        </p:nvSpPr>
        <p:spPr>
          <a:xfrm>
            <a:off x="112399" y="1989001"/>
            <a:ext cx="6115050" cy="738664"/>
          </a:xfrm>
          <a:prstGeom prst="rect">
            <a:avLst/>
          </a:prstGeom>
          <a:noFill/>
        </p:spPr>
        <p:txBody>
          <a:bodyPr wrap="square" rtlCol="0">
            <a:spAutoFit/>
          </a:bodyPr>
          <a:lstStyle/>
          <a:p>
            <a:pPr algn="ctr"/>
            <a:r>
              <a:rPr lang="en-US" sz="1400" dirty="0">
                <a:solidFill>
                  <a:schemeClr val="bg1"/>
                </a:solidFill>
              </a:rPr>
              <a:t>12. If my background check returns information that disqualifies me for membership or participation with USAA, do I have the opportunity to appeal that decision?</a:t>
            </a:r>
          </a:p>
        </p:txBody>
      </p:sp>
      <p:sp>
        <p:nvSpPr>
          <p:cNvPr id="21" name="TextBox 20">
            <a:extLst>
              <a:ext uri="{FF2B5EF4-FFF2-40B4-BE49-F238E27FC236}">
                <a16:creationId xmlns:a16="http://schemas.microsoft.com/office/drawing/2014/main" id="{DE8BA521-64B8-4CAB-A399-2223CD5E2359}"/>
              </a:ext>
            </a:extLst>
          </p:cNvPr>
          <p:cNvSpPr txBox="1"/>
          <p:nvPr/>
        </p:nvSpPr>
        <p:spPr>
          <a:xfrm>
            <a:off x="100493" y="2787737"/>
            <a:ext cx="6557962" cy="549189"/>
          </a:xfrm>
          <a:prstGeom prst="rect">
            <a:avLst/>
          </a:prstGeom>
          <a:noFill/>
        </p:spPr>
        <p:txBody>
          <a:bodyPr wrap="square" rtlCol="0">
            <a:spAutoFit/>
          </a:bodyPr>
          <a:lstStyle/>
          <a:p>
            <a:pPr marL="228600" marR="0" algn="ctr">
              <a:spcBef>
                <a:spcPts val="0"/>
              </a:spcBef>
              <a:spcAft>
                <a:spcPts val="800"/>
              </a:spcAft>
            </a:pPr>
            <a:r>
              <a:rPr lang="en-US" sz="1100" dirty="0"/>
              <a:t>Yes, to request for a secondary background screen review please email </a:t>
            </a:r>
            <a:r>
              <a:rPr lang="en-US" sz="1100" dirty="0" err="1"/>
              <a:t>safesport@usarchery.org</a:t>
            </a:r>
            <a:endParaRPr lang="en-US" sz="1100" dirty="0"/>
          </a:p>
          <a:p>
            <a:pPr marL="228600" marR="0" algn="ctr">
              <a:spcBef>
                <a:spcPts val="0"/>
              </a:spcBef>
              <a:spcAft>
                <a:spcPts val="800"/>
              </a:spcAft>
            </a:pPr>
            <a:r>
              <a:rPr lang="en-US" sz="1100" dirty="0"/>
              <a:t>any time after receiving a “Red Light” notification. </a:t>
            </a:r>
          </a:p>
        </p:txBody>
      </p:sp>
      <p:sp>
        <p:nvSpPr>
          <p:cNvPr id="18" name="TextBox 17">
            <a:extLst>
              <a:ext uri="{FF2B5EF4-FFF2-40B4-BE49-F238E27FC236}">
                <a16:creationId xmlns:a16="http://schemas.microsoft.com/office/drawing/2014/main" id="{D191DEE8-5DFE-4CDA-943D-02B7C8F2CB73}"/>
              </a:ext>
            </a:extLst>
          </p:cNvPr>
          <p:cNvSpPr txBox="1"/>
          <p:nvPr/>
        </p:nvSpPr>
        <p:spPr>
          <a:xfrm>
            <a:off x="-184109" y="3475350"/>
            <a:ext cx="6115050" cy="307777"/>
          </a:xfrm>
          <a:prstGeom prst="rect">
            <a:avLst/>
          </a:prstGeom>
          <a:noFill/>
        </p:spPr>
        <p:txBody>
          <a:bodyPr wrap="square" rtlCol="0">
            <a:spAutoFit/>
          </a:bodyPr>
          <a:lstStyle/>
          <a:p>
            <a:pPr algn="ctr"/>
            <a:r>
              <a:rPr lang="en-US" sz="1400" dirty="0">
                <a:solidFill>
                  <a:schemeClr val="bg1"/>
                </a:solidFill>
              </a:rPr>
              <a:t>13. What if, as an RSO, we want our policies to be more strict?</a:t>
            </a:r>
          </a:p>
        </p:txBody>
      </p:sp>
      <p:sp>
        <p:nvSpPr>
          <p:cNvPr id="2" name="Footer Placeholder 1">
            <a:extLst>
              <a:ext uri="{FF2B5EF4-FFF2-40B4-BE49-F238E27FC236}">
                <a16:creationId xmlns:a16="http://schemas.microsoft.com/office/drawing/2014/main" id="{94080FB7-A569-4DDC-88CB-CB368645A3BC}"/>
              </a:ext>
            </a:extLst>
          </p:cNvPr>
          <p:cNvSpPr>
            <a:spLocks noGrp="1"/>
          </p:cNvSpPr>
          <p:nvPr>
            <p:ph type="ftr" sz="quarter" idx="11"/>
          </p:nvPr>
        </p:nvSpPr>
        <p:spPr/>
        <p:txBody>
          <a:bodyPr/>
          <a:lstStyle/>
          <a:p>
            <a:r>
              <a:rPr lang="en-US" dirty="0"/>
              <a:t>RSO Background Check FAQ”S</a:t>
            </a:r>
          </a:p>
        </p:txBody>
      </p:sp>
      <p:sp>
        <p:nvSpPr>
          <p:cNvPr id="3" name="Slide Number Placeholder 2">
            <a:extLst>
              <a:ext uri="{FF2B5EF4-FFF2-40B4-BE49-F238E27FC236}">
                <a16:creationId xmlns:a16="http://schemas.microsoft.com/office/drawing/2014/main" id="{6356FAF4-04DB-41A2-B59B-6CE46740F2E9}"/>
              </a:ext>
            </a:extLst>
          </p:cNvPr>
          <p:cNvSpPr>
            <a:spLocks noGrp="1"/>
          </p:cNvSpPr>
          <p:nvPr>
            <p:ph type="sldNum" sz="quarter" idx="12"/>
          </p:nvPr>
        </p:nvSpPr>
        <p:spPr/>
        <p:txBody>
          <a:bodyPr/>
          <a:lstStyle/>
          <a:p>
            <a:fld id="{797EBC96-ACBE-41BF-B19A-E27C64A0DB32}" type="slidenum">
              <a:rPr lang="en-US" smtClean="0"/>
              <a:t>5</a:t>
            </a:fld>
            <a:endParaRPr lang="en-US"/>
          </a:p>
        </p:txBody>
      </p:sp>
      <p:grpSp>
        <p:nvGrpSpPr>
          <p:cNvPr id="31" name="Group 30">
            <a:extLst>
              <a:ext uri="{FF2B5EF4-FFF2-40B4-BE49-F238E27FC236}">
                <a16:creationId xmlns:a16="http://schemas.microsoft.com/office/drawing/2014/main" id="{98DEF6BA-032D-4EEF-9F72-82E996619F76}"/>
              </a:ext>
            </a:extLst>
          </p:cNvPr>
          <p:cNvGrpSpPr/>
          <p:nvPr/>
        </p:nvGrpSpPr>
        <p:grpSpPr>
          <a:xfrm>
            <a:off x="11906" y="3617407"/>
            <a:ext cx="6796567" cy="3546661"/>
            <a:chOff x="0" y="182031"/>
            <a:chExt cx="6796567" cy="3546661"/>
          </a:xfrm>
        </p:grpSpPr>
        <p:sp>
          <p:nvSpPr>
            <p:cNvPr id="32" name="Arrow: Chevron 31">
              <a:extLst>
                <a:ext uri="{FF2B5EF4-FFF2-40B4-BE49-F238E27FC236}">
                  <a16:creationId xmlns:a16="http://schemas.microsoft.com/office/drawing/2014/main" id="{651B1374-56D0-47B1-BC97-A4EA26CF2BE2}"/>
                </a:ext>
              </a:extLst>
            </p:cNvPr>
            <p:cNvSpPr/>
            <p:nvPr/>
          </p:nvSpPr>
          <p:spPr>
            <a:xfrm rot="10800000">
              <a:off x="61432" y="2756686"/>
              <a:ext cx="6696074" cy="486024"/>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TextBox 32">
              <a:extLst>
                <a:ext uri="{FF2B5EF4-FFF2-40B4-BE49-F238E27FC236}">
                  <a16:creationId xmlns:a16="http://schemas.microsoft.com/office/drawing/2014/main" id="{AE7AB9C3-A331-46BA-9D18-430CDF6FABF0}"/>
                </a:ext>
              </a:extLst>
            </p:cNvPr>
            <p:cNvSpPr txBox="1"/>
            <p:nvPr/>
          </p:nvSpPr>
          <p:spPr>
            <a:xfrm>
              <a:off x="209549" y="700859"/>
              <a:ext cx="6510337" cy="430887"/>
            </a:xfrm>
            <a:prstGeom prst="rect">
              <a:avLst/>
            </a:prstGeom>
            <a:noFill/>
          </p:spPr>
          <p:txBody>
            <a:bodyPr wrap="square" rtlCol="0">
              <a:spAutoFit/>
            </a:bodyPr>
            <a:lstStyle/>
            <a:p>
              <a:pPr algn="ctr"/>
              <a:r>
                <a:rPr lang="en-US" sz="1100" dirty="0"/>
                <a:t>This language comes directly from the federal law.  However, the federal law does not provide a definition of “regular”.  Please review the USAA Code of Conduct for further information. </a:t>
              </a:r>
            </a:p>
          </p:txBody>
        </p:sp>
        <p:sp>
          <p:nvSpPr>
            <p:cNvPr id="34" name="Arrow: Chevron 33">
              <a:extLst>
                <a:ext uri="{FF2B5EF4-FFF2-40B4-BE49-F238E27FC236}">
                  <a16:creationId xmlns:a16="http://schemas.microsoft.com/office/drawing/2014/main" id="{76551DFC-5B23-438B-A2BB-4BB1EB4C7636}"/>
                </a:ext>
              </a:extLst>
            </p:cNvPr>
            <p:cNvSpPr/>
            <p:nvPr/>
          </p:nvSpPr>
          <p:spPr>
            <a:xfrm>
              <a:off x="100493" y="182031"/>
              <a:ext cx="6696074" cy="39031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TextBox 34">
              <a:extLst>
                <a:ext uri="{FF2B5EF4-FFF2-40B4-BE49-F238E27FC236}">
                  <a16:creationId xmlns:a16="http://schemas.microsoft.com/office/drawing/2014/main" id="{F7FF77A5-8225-4D23-9E87-8AEC1A95D321}"/>
                </a:ext>
              </a:extLst>
            </p:cNvPr>
            <p:cNvSpPr txBox="1"/>
            <p:nvPr/>
          </p:nvSpPr>
          <p:spPr>
            <a:xfrm>
              <a:off x="381480" y="223416"/>
              <a:ext cx="6115050" cy="307777"/>
            </a:xfrm>
            <a:prstGeom prst="rect">
              <a:avLst/>
            </a:prstGeom>
            <a:noFill/>
          </p:spPr>
          <p:txBody>
            <a:bodyPr wrap="square" rtlCol="0">
              <a:spAutoFit/>
            </a:bodyPr>
            <a:lstStyle/>
            <a:p>
              <a:r>
                <a:rPr lang="en-US" sz="1400" dirty="0">
                  <a:solidFill>
                    <a:schemeClr val="bg1"/>
                  </a:solidFill>
                </a:rPr>
                <a:t>14. What is the definition of “regular” in the Background Check policy?</a:t>
              </a:r>
            </a:p>
          </p:txBody>
        </p:sp>
        <p:sp>
          <p:nvSpPr>
            <p:cNvPr id="36" name="Arrow: Chevron 35">
              <a:extLst>
                <a:ext uri="{FF2B5EF4-FFF2-40B4-BE49-F238E27FC236}">
                  <a16:creationId xmlns:a16="http://schemas.microsoft.com/office/drawing/2014/main" id="{DFEB9A3B-58FC-40AC-A9DB-95A6ABB01E94}"/>
                </a:ext>
              </a:extLst>
            </p:cNvPr>
            <p:cNvSpPr/>
            <p:nvPr/>
          </p:nvSpPr>
          <p:spPr>
            <a:xfrm rot="21600000">
              <a:off x="80963" y="1345538"/>
              <a:ext cx="6696074" cy="411146"/>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TextBox 36">
              <a:extLst>
                <a:ext uri="{FF2B5EF4-FFF2-40B4-BE49-F238E27FC236}">
                  <a16:creationId xmlns:a16="http://schemas.microsoft.com/office/drawing/2014/main" id="{D5DD146D-B474-4680-8C62-5E3479481938}"/>
                </a:ext>
              </a:extLst>
            </p:cNvPr>
            <p:cNvSpPr txBox="1"/>
            <p:nvPr/>
          </p:nvSpPr>
          <p:spPr>
            <a:xfrm>
              <a:off x="100493" y="1403157"/>
              <a:ext cx="6286020" cy="307777"/>
            </a:xfrm>
            <a:prstGeom prst="rect">
              <a:avLst/>
            </a:prstGeom>
            <a:noFill/>
          </p:spPr>
          <p:txBody>
            <a:bodyPr wrap="square" rtlCol="0">
              <a:spAutoFit/>
            </a:bodyPr>
            <a:lstStyle/>
            <a:p>
              <a:pPr algn="ctr"/>
              <a:r>
                <a:rPr lang="en-US" sz="1400" dirty="0">
                  <a:solidFill>
                    <a:schemeClr val="bg1"/>
                  </a:solidFill>
                </a:rPr>
                <a:t>15. What is the definition of </a:t>
              </a:r>
              <a:r>
                <a:rPr lang="en-US" sz="1400" b="1" i="1" dirty="0">
                  <a:solidFill>
                    <a:schemeClr val="bg1"/>
                  </a:solidFill>
                </a:rPr>
                <a:t>Responsible Sport Organization Training Site</a:t>
              </a:r>
              <a:r>
                <a:rPr lang="en-US" sz="1400" dirty="0">
                  <a:solidFill>
                    <a:schemeClr val="bg1"/>
                  </a:solidFill>
                </a:rPr>
                <a:t>?</a:t>
              </a:r>
            </a:p>
          </p:txBody>
        </p:sp>
        <p:sp>
          <p:nvSpPr>
            <p:cNvPr id="38" name="TextBox 37">
              <a:extLst>
                <a:ext uri="{FF2B5EF4-FFF2-40B4-BE49-F238E27FC236}">
                  <a16:creationId xmlns:a16="http://schemas.microsoft.com/office/drawing/2014/main" id="{53A96AB1-30D7-4372-9610-220266DADEC2}"/>
                </a:ext>
              </a:extLst>
            </p:cNvPr>
            <p:cNvSpPr txBox="1"/>
            <p:nvPr/>
          </p:nvSpPr>
          <p:spPr>
            <a:xfrm>
              <a:off x="0" y="1904936"/>
              <a:ext cx="6696074" cy="627736"/>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t>The term “Responsible Sport Organization Training Site” refers to any facility/location that is own, managed, or operated by the Responsible Sport Organization (USAA) and used by the RSO or its athletes for competitions and/or training, recovery or coaching purposes.</a:t>
              </a:r>
            </a:p>
          </p:txBody>
        </p:sp>
        <p:sp>
          <p:nvSpPr>
            <p:cNvPr id="39" name="TextBox 38">
              <a:extLst>
                <a:ext uri="{FF2B5EF4-FFF2-40B4-BE49-F238E27FC236}">
                  <a16:creationId xmlns:a16="http://schemas.microsoft.com/office/drawing/2014/main" id="{EABFEF09-CC75-4AFE-A52C-EC325FB153E5}"/>
                </a:ext>
              </a:extLst>
            </p:cNvPr>
            <p:cNvSpPr txBox="1"/>
            <p:nvPr/>
          </p:nvSpPr>
          <p:spPr>
            <a:xfrm>
              <a:off x="310043" y="2845809"/>
              <a:ext cx="6115050" cy="307777"/>
            </a:xfrm>
            <a:prstGeom prst="rect">
              <a:avLst/>
            </a:prstGeom>
            <a:noFill/>
          </p:spPr>
          <p:txBody>
            <a:bodyPr wrap="square" rtlCol="0">
              <a:spAutoFit/>
            </a:bodyPr>
            <a:lstStyle/>
            <a:p>
              <a:pPr algn="ctr"/>
              <a:r>
                <a:rPr lang="en-US" sz="1400" dirty="0">
                  <a:solidFill>
                    <a:schemeClr val="bg1"/>
                  </a:solidFill>
                </a:rPr>
                <a:t>16. What if </a:t>
              </a:r>
              <a:r>
                <a:rPr lang="en-US" sz="1400" b="1" i="1" dirty="0">
                  <a:solidFill>
                    <a:schemeClr val="bg1"/>
                  </a:solidFill>
                </a:rPr>
                <a:t>I still have questions </a:t>
              </a:r>
              <a:r>
                <a:rPr lang="en-US" sz="1400" dirty="0">
                  <a:solidFill>
                    <a:schemeClr val="bg1"/>
                  </a:solidFill>
                </a:rPr>
                <a:t>after reading the RSO Policy and these FAQs?</a:t>
              </a:r>
            </a:p>
          </p:txBody>
        </p:sp>
        <p:sp>
          <p:nvSpPr>
            <p:cNvPr id="40" name="TextBox 39">
              <a:extLst>
                <a:ext uri="{FF2B5EF4-FFF2-40B4-BE49-F238E27FC236}">
                  <a16:creationId xmlns:a16="http://schemas.microsoft.com/office/drawing/2014/main" id="{F7F2182E-DF9F-4C3E-BCDB-31442FAB621C}"/>
                </a:ext>
              </a:extLst>
            </p:cNvPr>
            <p:cNvSpPr txBox="1"/>
            <p:nvPr/>
          </p:nvSpPr>
          <p:spPr>
            <a:xfrm>
              <a:off x="0" y="3463235"/>
              <a:ext cx="6557962" cy="265457"/>
            </a:xfrm>
            <a:prstGeom prst="rect">
              <a:avLst/>
            </a:prstGeom>
            <a:noFill/>
          </p:spPr>
          <p:txBody>
            <a:bodyPr wrap="square" rtlCol="0">
              <a:spAutoFit/>
            </a:bodyPr>
            <a:lstStyle/>
            <a:p>
              <a:pPr marL="228600" marR="0" algn="ctr">
                <a:lnSpc>
                  <a:spcPct val="107000"/>
                </a:lnSpc>
                <a:spcBef>
                  <a:spcPts val="0"/>
                </a:spcBef>
                <a:spcAft>
                  <a:spcPts val="800"/>
                </a:spcAft>
              </a:pPr>
              <a:r>
                <a:rPr lang="en-US" sz="1100" dirty="0"/>
                <a:t>Please contact Background.Checks@usoc.org</a:t>
              </a:r>
            </a:p>
          </p:txBody>
        </p:sp>
      </p:grpSp>
    </p:spTree>
    <p:extLst>
      <p:ext uri="{BB962C8B-B14F-4D97-AF65-F5344CB8AC3E}">
        <p14:creationId xmlns:p14="http://schemas.microsoft.com/office/powerpoint/2010/main" val="3857845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8491630AF2714BAC129018133519A4" ma:contentTypeVersion="13" ma:contentTypeDescription="Create a new document." ma:contentTypeScope="" ma:versionID="18654a17e0413f63e185d8c442863b0e">
  <xsd:schema xmlns:xsd="http://www.w3.org/2001/XMLSchema" xmlns:xs="http://www.w3.org/2001/XMLSchema" xmlns:p="http://schemas.microsoft.com/office/2006/metadata/properties" xmlns:ns3="483ff443-2639-4654-b67e-a40aee0a73eb" xmlns:ns4="35ad71ee-440f-4736-ba62-245b7c055a2e" targetNamespace="http://schemas.microsoft.com/office/2006/metadata/properties" ma:root="true" ma:fieldsID="c04ceb684ecef9d09ba948067e818fb7" ns3:_="" ns4:_="">
    <xsd:import namespace="483ff443-2639-4654-b67e-a40aee0a73eb"/>
    <xsd:import namespace="35ad71ee-440f-4736-ba62-245b7c055a2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ff443-2639-4654-b67e-a40aee0a73e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5ad71ee-440f-4736-ba62-245b7c055a2e"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F210E8-F498-4A4A-883C-591649FE1F3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B7B6A17-E922-4EB7-B150-2ED49B903300}">
  <ds:schemaRefs>
    <ds:schemaRef ds:uri="http://schemas.microsoft.com/sharepoint/v3/contenttype/forms"/>
  </ds:schemaRefs>
</ds:datastoreItem>
</file>

<file path=customXml/itemProps3.xml><?xml version="1.0" encoding="utf-8"?>
<ds:datastoreItem xmlns:ds="http://schemas.openxmlformats.org/officeDocument/2006/customXml" ds:itemID="{DDF3253D-F885-4984-8605-03781C5CD2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ff443-2639-4654-b67e-a40aee0a73eb"/>
    <ds:schemaRef ds:uri="35ad71ee-440f-4736-ba62-245b7c055a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3176</TotalTime>
  <Words>1459</Words>
  <Application>Microsoft Macintosh PowerPoint</Application>
  <PresentationFormat>Letter Paper (8.5x11 in)</PresentationFormat>
  <Paragraphs>97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Brianna Gordon</dc:creator>
  <cp:lastModifiedBy>Callie Grieser</cp:lastModifiedBy>
  <cp:revision>25</cp:revision>
  <dcterms:created xsi:type="dcterms:W3CDTF">2019-11-05T19:40:45Z</dcterms:created>
  <dcterms:modified xsi:type="dcterms:W3CDTF">2020-01-10T20:54:50Z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0x0101004B8491630AF2714BAC129018133519A4</vt:lpwstr>
  </property>
</Properties>
</file>